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49" r:id="rId1"/>
  </p:sldMasterIdLst>
  <p:notesMasterIdLst>
    <p:notesMasterId r:id="rId101"/>
  </p:notesMasterIdLst>
  <p:handoutMasterIdLst>
    <p:handoutMasterId r:id="rId102"/>
  </p:handoutMasterIdLst>
  <p:sldIdLst>
    <p:sldId id="315" r:id="rId2"/>
    <p:sldId id="313" r:id="rId3"/>
    <p:sldId id="314" r:id="rId4"/>
    <p:sldId id="259" r:id="rId5"/>
    <p:sldId id="261" r:id="rId6"/>
    <p:sldId id="321" r:id="rId7"/>
    <p:sldId id="327" r:id="rId8"/>
    <p:sldId id="319" r:id="rId9"/>
    <p:sldId id="322" r:id="rId10"/>
    <p:sldId id="323" r:id="rId11"/>
    <p:sldId id="428" r:id="rId12"/>
    <p:sldId id="316" r:id="rId13"/>
    <p:sldId id="433" r:id="rId14"/>
    <p:sldId id="262" r:id="rId15"/>
    <p:sldId id="317" r:id="rId16"/>
    <p:sldId id="310" r:id="rId17"/>
    <p:sldId id="260" r:id="rId18"/>
    <p:sldId id="318" r:id="rId19"/>
    <p:sldId id="311" r:id="rId20"/>
    <p:sldId id="272" r:id="rId21"/>
    <p:sldId id="271" r:id="rId22"/>
    <p:sldId id="280" r:id="rId23"/>
    <p:sldId id="281" r:id="rId24"/>
    <p:sldId id="278" r:id="rId25"/>
    <p:sldId id="429" r:id="rId26"/>
    <p:sldId id="430" r:id="rId27"/>
    <p:sldId id="340" r:id="rId28"/>
    <p:sldId id="341" r:id="rId29"/>
    <p:sldId id="431" r:id="rId30"/>
    <p:sldId id="342" r:id="rId31"/>
    <p:sldId id="343" r:id="rId32"/>
    <p:sldId id="344" r:id="rId33"/>
    <p:sldId id="422" r:id="rId34"/>
    <p:sldId id="345" r:id="rId35"/>
    <p:sldId id="346" r:id="rId36"/>
    <p:sldId id="347" r:id="rId37"/>
    <p:sldId id="348" r:id="rId38"/>
    <p:sldId id="350" r:id="rId39"/>
    <p:sldId id="352" r:id="rId40"/>
    <p:sldId id="353" r:id="rId41"/>
    <p:sldId id="440" r:id="rId42"/>
    <p:sldId id="442" r:id="rId43"/>
    <p:sldId id="441" r:id="rId44"/>
    <p:sldId id="354" r:id="rId45"/>
    <p:sldId id="298" r:id="rId46"/>
    <p:sldId id="299" r:id="rId47"/>
    <p:sldId id="300" r:id="rId48"/>
    <p:sldId id="437" r:id="rId49"/>
    <p:sldId id="438" r:id="rId50"/>
    <p:sldId id="355" r:id="rId51"/>
    <p:sldId id="423" r:id="rId52"/>
    <p:sldId id="439" r:id="rId53"/>
    <p:sldId id="435" r:id="rId54"/>
    <p:sldId id="297" r:id="rId55"/>
    <p:sldId id="412" r:id="rId56"/>
    <p:sldId id="413" r:id="rId57"/>
    <p:sldId id="414" r:id="rId58"/>
    <p:sldId id="357" r:id="rId59"/>
    <p:sldId id="358" r:id="rId60"/>
    <p:sldId id="359" r:id="rId61"/>
    <p:sldId id="361" r:id="rId62"/>
    <p:sldId id="424" r:id="rId63"/>
    <p:sldId id="383" r:id="rId64"/>
    <p:sldId id="384" r:id="rId65"/>
    <p:sldId id="425" r:id="rId66"/>
    <p:sldId id="378" r:id="rId67"/>
    <p:sldId id="366" r:id="rId68"/>
    <p:sldId id="426" r:id="rId69"/>
    <p:sldId id="381" r:id="rId70"/>
    <p:sldId id="380" r:id="rId71"/>
    <p:sldId id="385" r:id="rId72"/>
    <p:sldId id="386" r:id="rId73"/>
    <p:sldId id="387" r:id="rId74"/>
    <p:sldId id="388" r:id="rId75"/>
    <p:sldId id="374" r:id="rId76"/>
    <p:sldId id="404" r:id="rId77"/>
    <p:sldId id="393" r:id="rId78"/>
    <p:sldId id="394" r:id="rId79"/>
    <p:sldId id="395" r:id="rId80"/>
    <p:sldId id="398" r:id="rId81"/>
    <p:sldId id="405" r:id="rId82"/>
    <p:sldId id="408" r:id="rId83"/>
    <p:sldId id="397" r:id="rId84"/>
    <p:sldId id="434" r:id="rId85"/>
    <p:sldId id="432" r:id="rId86"/>
    <p:sldId id="399" r:id="rId87"/>
    <p:sldId id="443" r:id="rId88"/>
    <p:sldId id="444" r:id="rId89"/>
    <p:sldId id="445" r:id="rId90"/>
    <p:sldId id="415" r:id="rId91"/>
    <p:sldId id="416" r:id="rId92"/>
    <p:sldId id="420" r:id="rId93"/>
    <p:sldId id="417" r:id="rId94"/>
    <p:sldId id="418" r:id="rId95"/>
    <p:sldId id="419" r:id="rId96"/>
    <p:sldId id="409" r:id="rId97"/>
    <p:sldId id="410" r:id="rId98"/>
    <p:sldId id="411" r:id="rId99"/>
    <p:sldId id="396" r:id="rId10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33CC"/>
    <a:srgbClr val="FFFF00"/>
    <a:srgbClr val="CC99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9" autoAdjust="0"/>
    <p:restoredTop sz="81395" autoAdjust="0"/>
  </p:normalViewPr>
  <p:slideViewPr>
    <p:cSldViewPr>
      <p:cViewPr varScale="1">
        <p:scale>
          <a:sx n="54" d="100"/>
          <a:sy n="54" d="100"/>
        </p:scale>
        <p:origin x="1706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51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3120"/>
    </p:cViewPr>
  </p:sorterViewPr>
  <p:notesViewPr>
    <p:cSldViewPr>
      <p:cViewPr varScale="1">
        <p:scale>
          <a:sx n="48" d="100"/>
          <a:sy n="48" d="100"/>
        </p:scale>
        <p:origin x="260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474840F-4732-4FA7-BBB5-298DBCA199E1}" type="datetimeFigureOut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D7EF2CC9-58B2-4B46-9E5A-A8950542AA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69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723E196B-31AE-41B5-8B1E-A02BA8009960}" type="datetimeFigureOut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04E878B-5E68-493A-8390-45222D8BE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34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8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http://westciv.com/tools/3Dtransforms/index.html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5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ul#cap1, ul#cap2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list-style-type:none;</a:t>
            </a:r>
          </a:p>
          <a:p>
            <a:r>
              <a:rPr lang="en-US" smtClean="0"/>
              <a:t>	padding-left:0px;</a:t>
            </a:r>
          </a:p>
          <a:p>
            <a:r>
              <a:rPr lang="en-US" smtClean="0"/>
              <a:t>	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ul#cap1 #cap2</a:t>
            </a:r>
          </a:p>
          <a:p>
            <a:r>
              <a:rPr lang="en-US" smtClean="0"/>
              <a:t>{	</a:t>
            </a:r>
          </a:p>
          <a:p>
            <a:r>
              <a:rPr lang="en-US" smtClean="0"/>
              <a:t>	display:none;</a:t>
            </a:r>
          </a:p>
          <a:p>
            <a:r>
              <a:rPr lang="en-US" smtClean="0"/>
              <a:t>	position:absolute;</a:t>
            </a:r>
          </a:p>
          <a:p>
            <a:r>
              <a:rPr lang="en-US" smtClean="0"/>
              <a:t>	top:20px;</a:t>
            </a:r>
          </a:p>
          <a:p>
            <a:r>
              <a:rPr lang="en-US" smtClean="0"/>
              <a:t>	left:-10px;</a:t>
            </a:r>
          </a:p>
          <a:p>
            <a:r>
              <a:rPr lang="en-US" smtClean="0"/>
              <a:t>}</a:t>
            </a:r>
          </a:p>
          <a:p>
            <a:r>
              <a:rPr lang="en-US" smtClean="0"/>
              <a:t>ul#cap1 li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width:150px;</a:t>
            </a:r>
          </a:p>
          <a:p>
            <a:r>
              <a:rPr lang="en-US" smtClean="0"/>
              <a:t>	text-align:center;</a:t>
            </a:r>
          </a:p>
          <a:p>
            <a:r>
              <a:rPr lang="en-US" smtClean="0"/>
              <a:t>	position:relative;</a:t>
            </a:r>
          </a:p>
          <a:p>
            <a:r>
              <a:rPr lang="en-US" smtClean="0"/>
              <a:t>	float:left;</a:t>
            </a:r>
          </a:p>
          <a:p>
            <a:r>
              <a:rPr lang="en-US" smtClean="0"/>
              <a:t>	border: 1px solid black;</a:t>
            </a:r>
          </a:p>
          <a:p>
            <a:r>
              <a:rPr lang="en-US" smtClean="0"/>
              <a:t>	background-color:#0CF;</a:t>
            </a:r>
          </a:p>
          <a:p>
            <a:r>
              <a:rPr lang="en-US" smtClean="0"/>
              <a:t>	margin-left:10px;</a:t>
            </a:r>
          </a:p>
          <a:p>
            <a:r>
              <a:rPr lang="en-US" smtClean="0"/>
              <a:t>	border-radius:20px;</a:t>
            </a:r>
          </a:p>
          <a:p>
            <a:r>
              <a:rPr lang="en-US" smtClean="0"/>
              <a:t>	-webkit-transition:1s;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ul#cap1 li:hover 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background-color:#999;</a:t>
            </a:r>
          </a:p>
          <a:p>
            <a:r>
              <a:rPr lang="en-US" smtClean="0"/>
              <a:t>	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ul#cap1 li:hover #cap2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display:block;</a:t>
            </a:r>
          </a:p>
          <a:p>
            <a:r>
              <a:rPr lang="en-US" smtClean="0"/>
              <a:t>}</a:t>
            </a:r>
          </a:p>
          <a:p>
            <a:r>
              <a:rPr lang="en-US" smtClean="0"/>
              <a:t>ul#cap1 #cap2 li{</a:t>
            </a:r>
          </a:p>
          <a:p>
            <a:r>
              <a:rPr lang="en-US" smtClean="0"/>
              <a:t>	margin-top:5px;</a:t>
            </a:r>
          </a:p>
          <a:p>
            <a:r>
              <a:rPr lang="en-US" smtClean="0"/>
              <a:t>	background-color:#F0F;</a:t>
            </a:r>
          </a:p>
          <a:p>
            <a:r>
              <a:rPr lang="en-US" smtClean="0"/>
              <a:t>	-webkit-transition:1s;</a:t>
            </a:r>
          </a:p>
          <a:p>
            <a:r>
              <a:rPr lang="en-US" smtClean="0"/>
              <a:t>	} ul#cap1 #cap2 li:hover{</a:t>
            </a:r>
          </a:p>
          <a:p>
            <a:endParaRPr lang="en-US" smtClean="0"/>
          </a:p>
          <a:p>
            <a:r>
              <a:rPr lang="en-US" smtClean="0"/>
              <a:t>	background-color:#FF0;</a:t>
            </a:r>
          </a:p>
          <a:p>
            <a:r>
              <a:rPr lang="en-US" smtClean="0"/>
              <a:t>	</a:t>
            </a:r>
          </a:p>
          <a:p>
            <a:r>
              <a:rPr lang="en-US" smtClean="0"/>
              <a:t>	}</a:t>
            </a:r>
          </a:p>
          <a:p>
            <a:r>
              <a:rPr lang="en-US" smtClean="0"/>
              <a:t>	</a:t>
            </a:r>
          </a:p>
          <a:p>
            <a:r>
              <a:rPr lang="en-US" smtClean="0"/>
              <a:t>ul#cap1 a</a:t>
            </a:r>
          </a:p>
          <a:p>
            <a:r>
              <a:rPr lang="en-US" smtClean="0"/>
              <a:t>{</a:t>
            </a:r>
          </a:p>
          <a:p>
            <a:r>
              <a:rPr lang="en-US" smtClean="0"/>
              <a:t>	text-decoration:none;</a:t>
            </a:r>
          </a:p>
          <a:p>
            <a:r>
              <a:rPr lang="en-US" smtClean="0"/>
              <a:t>	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4E878B-5E68-493A-8390-45222D8BEED3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4972A2-D54F-4BB0-85D1-96055DBD176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4F134D-F6A6-41F3-BFAD-6C1A6E01EA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378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7EC7BD-7C46-402B-A31A-E571FFBBADCB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0DD35-4B8D-4864-B7F7-158A474D709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74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D9A044-8C09-45C8-BF49-FA6E5BCA7FD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B70609-EA4F-4E74-90E4-C837CE99A1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57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05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3083F5-9F15-4F4E-891A-E7FC4C90A3F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4E9B81-CBC5-44F3-93C8-D519E10DD44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9E6461-4FDB-4286-9377-4327D3876F8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890C14-888F-44F6-83CC-8FC572E328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81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143829-A7E8-4E6C-8DD6-DDF763333F19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D400A9-7F31-4945-9FD4-3004017E23F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46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12FC56-0361-4443-A5EC-0F4F8E04D1B5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05149-BCF3-4C85-94E8-11CE62601D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20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FD34BB-5AFC-429D-87DC-0C6B8227F37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25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E4FF64F0-369C-4B8B-B04E-9ACF023FDC6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1D58254-F6E7-4210-9736-D6D151974D0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8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8DF3A5-14C7-4E60-8DB7-8D0D89C649F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1A6090-39A3-4E59-8CBC-B6394294B41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76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8CFBAE1-EAB2-40CE-97B3-D8561277F2BD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A6DCA07-8BF1-4F8A-8047-3A868A2C834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65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../bt_HTML/baitap1/example/vidu_CS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../../examples/CSS3_vidu/animation5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../examples/CSS3_vidu/animation2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CASCADING STYLE </a:t>
            </a:r>
            <a:r>
              <a:rPr lang="en-US" b="1" smtClean="0"/>
              <a:t>SHEET - CSS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22961" y="326232"/>
            <a:ext cx="7543800" cy="1450757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8C9E23-2DAF-4D37-86C1-664C6A19B66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92" y="1883717"/>
            <a:ext cx="3021908" cy="4362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72" y="3004410"/>
            <a:ext cx="3421477" cy="1519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3893334" y="3453695"/>
            <a:ext cx="900604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905000"/>
            <a:ext cx="3822052" cy="4342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429" y="2199955"/>
            <a:ext cx="3505200" cy="187642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33400" y="2362200"/>
            <a:ext cx="3632029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4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CSS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3403" indent="-419100"/>
            <a:r>
              <a:rPr lang="en-US" sz="2800" smtClean="0">
                <a:latin typeface="Courier New" pitchFamily="49" charset="0"/>
              </a:rPr>
              <a:t>Inline </a:t>
            </a:r>
            <a:r>
              <a:rPr lang="en-US" sz="2800">
                <a:latin typeface="Courier New" pitchFamily="49" charset="0"/>
              </a:rPr>
              <a:t>style</a:t>
            </a:r>
            <a:r>
              <a:rPr lang="en-US" sz="2800" b="1">
                <a:latin typeface="Courier New" pitchFamily="49" charset="0"/>
              </a:rPr>
              <a:t>(attribute style)</a:t>
            </a:r>
            <a:endParaRPr lang="en-US" sz="2800">
              <a:latin typeface="Courier New" pitchFamily="49" charset="0"/>
            </a:endParaRPr>
          </a:p>
          <a:p>
            <a:pPr marL="553403" indent="-419100"/>
            <a:r>
              <a:rPr lang="en-US" sz="2800">
                <a:latin typeface="Courier New" pitchFamily="49" charset="0"/>
              </a:rPr>
              <a:t>Internal style </a:t>
            </a:r>
            <a:r>
              <a:rPr lang="en-US" sz="2800" b="1">
                <a:latin typeface="Courier New" pitchFamily="49" charset="0"/>
              </a:rPr>
              <a:t>(tag style)</a:t>
            </a:r>
            <a:endParaRPr lang="en-US" sz="2800">
              <a:latin typeface="Courier New" pitchFamily="49" charset="0"/>
            </a:endParaRPr>
          </a:p>
          <a:p>
            <a:pPr marL="553403" indent="-419100"/>
            <a:r>
              <a:rPr lang="en-US" sz="2800">
                <a:latin typeface="Courier New" pitchFamily="49" charset="0"/>
              </a:rPr>
              <a:t>External style </a:t>
            </a:r>
            <a:r>
              <a:rPr lang="en-US" sz="2800" b="1">
                <a:latin typeface="Courier New" pitchFamily="49" charset="0"/>
              </a:rPr>
              <a:t>(link to a style sheet)</a:t>
            </a:r>
            <a:endParaRPr lang="en-US" sz="2800">
              <a:latin typeface="Courier New" pitchFamily="49" charset="0"/>
            </a:endParaRPr>
          </a:p>
          <a:p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A3B886-788F-41A8-8F14-E86058E3489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3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FD34BB-5AFC-429D-87DC-0C6B8227F37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3" y="176809"/>
            <a:ext cx="7877175" cy="5934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532188" y="1252536"/>
            <a:ext cx="7621212" cy="0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2188" y="3581400"/>
            <a:ext cx="4801812" cy="0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2497939" y="1516312"/>
            <a:ext cx="533400" cy="1388814"/>
          </a:xfrm>
          <a:prstGeom prst="rightBrace">
            <a:avLst/>
          </a:prstGeom>
          <a:noFill/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838700" y="3430094"/>
            <a:ext cx="3800475" cy="478929"/>
            <a:chOff x="3743325" y="2057400"/>
            <a:chExt cx="3800475" cy="478929"/>
          </a:xfrm>
        </p:grpSpPr>
        <p:sp>
          <p:nvSpPr>
            <p:cNvPr id="14" name="TextBox 13"/>
            <p:cNvSpPr txBox="1"/>
            <p:nvPr/>
          </p:nvSpPr>
          <p:spPr>
            <a:xfrm>
              <a:off x="5105400" y="2057400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Inline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3743325" y="2288232"/>
              <a:ext cx="1819276" cy="248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764638" y="2262751"/>
            <a:ext cx="3647412" cy="461665"/>
            <a:chOff x="2024052" y="2262751"/>
            <a:chExt cx="4325059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3910711" y="2262751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Internal</a:t>
              </a:r>
              <a:endParaRPr lang="en-US" sz="24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2024052" y="2493584"/>
              <a:ext cx="1781721" cy="16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517208" y="1240320"/>
            <a:ext cx="2438400" cy="1286794"/>
            <a:chOff x="6007025" y="1356781"/>
            <a:chExt cx="2438400" cy="1511682"/>
          </a:xfrm>
        </p:grpSpPr>
        <p:sp>
          <p:nvSpPr>
            <p:cNvPr id="16" name="TextBox 15"/>
            <p:cNvSpPr txBox="1"/>
            <p:nvPr/>
          </p:nvSpPr>
          <p:spPr>
            <a:xfrm>
              <a:off x="6007025" y="2406799"/>
              <a:ext cx="2438400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External</a:t>
              </a:r>
              <a:endParaRPr lang="en-US" sz="24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6891507" y="1356781"/>
              <a:ext cx="9186" cy="12006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483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822961" y="1805251"/>
            <a:ext cx="8023926" cy="3909749"/>
          </a:xfrm>
        </p:spPr>
        <p:txBody>
          <a:bodyPr>
            <a:normAutofit/>
          </a:bodyPr>
          <a:lstStyle/>
          <a:p>
            <a:pPr marL="571500" indent="-571500" eaLnBrk="1" hangingPunct="1">
              <a:lnSpc>
                <a:spcPct val="90000"/>
              </a:lnSpc>
            </a:pPr>
            <a:r>
              <a:rPr lang="en-US" sz="2600" b="1" dirty="0" smtClean="0">
                <a:solidFill>
                  <a:srgbClr val="FF0000"/>
                </a:solidFill>
                <a:latin typeface="Courier New" pitchFamily="49" charset="0"/>
              </a:rPr>
              <a:t>Inline style</a:t>
            </a:r>
            <a:r>
              <a:rPr lang="en-US" sz="2600" b="1" smtClean="0">
                <a:solidFill>
                  <a:srgbClr val="FF0000"/>
                </a:solidFill>
                <a:latin typeface="Courier New" pitchFamily="49" charset="0"/>
              </a:rPr>
              <a:t>:</a:t>
            </a:r>
            <a:r>
              <a:rPr lang="en-US" sz="2600" b="1" smtClean="0">
                <a:solidFill>
                  <a:srgbClr val="FF0000"/>
                </a:solidFill>
              </a:rPr>
              <a:t> </a:t>
            </a:r>
            <a:r>
              <a:rPr lang="en-US" sz="2600" smtClean="0"/>
              <a:t>thuộc </a:t>
            </a:r>
            <a:r>
              <a:rPr lang="en-US" sz="2600" dirty="0" err="1" smtClean="0"/>
              <a:t>tính</a:t>
            </a:r>
            <a:r>
              <a:rPr lang="en-US" sz="2600" dirty="0" smtClean="0"/>
              <a:t> style </a:t>
            </a:r>
            <a:r>
              <a:rPr lang="en-US" sz="2600" dirty="0" err="1" smtClean="0"/>
              <a:t>bên</a:t>
            </a:r>
            <a:r>
              <a:rPr lang="en-US" sz="2600" dirty="0" smtClean="0"/>
              <a:t> </a:t>
            </a:r>
            <a:r>
              <a:rPr lang="en-US" sz="2600" err="1" smtClean="0"/>
              <a:t>trong</a:t>
            </a:r>
            <a:r>
              <a:rPr lang="en-US" sz="2600" smtClean="0"/>
              <a:t> thẻ.</a:t>
            </a:r>
            <a:endParaRPr lang="en-US" sz="2600" dirty="0" smtClean="0"/>
          </a:p>
          <a:p>
            <a:pPr marL="571500" indent="-5715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b="1" dirty="0" err="1" smtClean="0"/>
              <a:t>Cú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pháp</a:t>
            </a:r>
            <a:r>
              <a:rPr lang="en-US" sz="2600" b="1" dirty="0" smtClean="0"/>
              <a:t>:</a:t>
            </a:r>
          </a:p>
          <a:p>
            <a:pPr marL="839788" lvl="1" indent="-4953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smtClean="0"/>
          </a:p>
          <a:p>
            <a:pPr marL="839788" lvl="1" indent="-4953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marL="839788" lvl="1" indent="-4953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smtClean="0"/>
          </a:p>
          <a:p>
            <a:pPr marL="839788" lvl="1" indent="-4953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smtClean="0"/>
          </a:p>
          <a:p>
            <a:pPr marL="439732" indent="-495300">
              <a:lnSpc>
                <a:spcPct val="90000"/>
              </a:lnSpc>
              <a:buFont typeface="Wingdings" pitchFamily="2" charset="2"/>
              <a:buNone/>
            </a:pPr>
            <a:endParaRPr lang="en-US"/>
          </a:p>
          <a:p>
            <a:pPr marL="439732" indent="-495300">
              <a:lnSpc>
                <a:spcPct val="90000"/>
              </a:lnSpc>
              <a:buFont typeface="Wingdings" pitchFamily="2" charset="2"/>
              <a:buNone/>
            </a:pPr>
            <a:endParaRPr lang="en-US" sz="2600" smtClean="0"/>
          </a:p>
          <a:p>
            <a:pPr marL="439732" indent="-495300">
              <a:lnSpc>
                <a:spcPct val="90000"/>
              </a:lnSpc>
              <a:buFont typeface="Wingdings" pitchFamily="2" charset="2"/>
              <a:buNone/>
            </a:pPr>
            <a:endParaRPr lang="en-US" sz="2600" smtClean="0"/>
          </a:p>
          <a:p>
            <a:pPr marL="571500" indent="-571500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b="1" smtClean="0">
              <a:latin typeface="Courier New" pitchFamily="49" charset="0"/>
            </a:endParaRP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ACC132-F0B0-430C-A5B8-B25797675B2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AD2730-E508-4B71-8663-DF785492288B}" type="slidenum">
              <a:rPr lang="en-US" altLang="en-US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5" y="2762650"/>
            <a:ext cx="5810250" cy="1695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607" y="5332071"/>
            <a:ext cx="2895600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3" y="4790424"/>
            <a:ext cx="8579047" cy="543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42" y="2765143"/>
            <a:ext cx="2266218" cy="17306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10550" cy="4495800"/>
          </a:xfrm>
        </p:spPr>
        <p:txBody>
          <a:bodyPr>
            <a:normAutofit/>
          </a:bodyPr>
          <a:lstStyle/>
          <a:p>
            <a:r>
              <a:rPr lang="en-US" sz="2600" b="1" smtClean="0">
                <a:solidFill>
                  <a:srgbClr val="FF0000"/>
                </a:solidFill>
                <a:latin typeface="Courier New" pitchFamily="49" charset="0"/>
              </a:rPr>
              <a:t>Internal </a:t>
            </a:r>
            <a:r>
              <a:rPr lang="en-US" sz="2600" b="1">
                <a:solidFill>
                  <a:srgbClr val="FF0000"/>
                </a:solidFill>
                <a:latin typeface="Courier New" pitchFamily="49" charset="0"/>
              </a:rPr>
              <a:t>style:</a:t>
            </a:r>
            <a:r>
              <a:rPr lang="en-US" sz="2600" b="1">
                <a:solidFill>
                  <a:srgbClr val="FF0000"/>
                </a:solidFill>
              </a:rPr>
              <a:t> </a:t>
            </a:r>
            <a:r>
              <a:rPr lang="en-US" sz="2600"/>
              <a:t>định dạng bảng mẫu chung trên phần </a:t>
            </a:r>
            <a:r>
              <a:rPr lang="en-US" sz="2600" b="1"/>
              <a:t>head</a:t>
            </a:r>
            <a:r>
              <a:rPr lang="en-US" sz="2600"/>
              <a:t> </a:t>
            </a:r>
            <a:r>
              <a:rPr lang="en-US" sz="2600" smtClean="0"/>
              <a:t>và </a:t>
            </a:r>
            <a:r>
              <a:rPr lang="en-US" sz="2600"/>
              <a:t>được áp dụng cho trang HTML hiện hành.</a:t>
            </a:r>
            <a:endParaRPr lang="en-US" sz="2600" b="1"/>
          </a:p>
          <a:p>
            <a:pPr marL="571500" indent="-571500">
              <a:buNone/>
              <a:defRPr/>
            </a:pPr>
            <a:r>
              <a:rPr lang="en-US" sz="2600" b="1"/>
              <a:t>Cú pháp:</a:t>
            </a:r>
            <a:endParaRPr lang="en-US" sz="2600"/>
          </a:p>
          <a:p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051709-37F0-4D3D-9388-440A3C84BEC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971800"/>
            <a:ext cx="4448175" cy="3086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3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16918"/>
            <a:ext cx="4084828" cy="40243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82F39A-1501-4E2D-9E3E-FE10990AC5A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68" y="3124199"/>
            <a:ext cx="2971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676400"/>
            <a:ext cx="7692390" cy="4343400"/>
          </a:xfrm>
        </p:spPr>
        <p:txBody>
          <a:bodyPr>
            <a:noAutofit/>
          </a:bodyPr>
          <a:lstStyle/>
          <a:p>
            <a:pPr marL="571500" indent="-571500" eaLnBrk="1" hangingPunct="1">
              <a:lnSpc>
                <a:spcPct val="140000"/>
              </a:lnSpc>
              <a:spcBef>
                <a:spcPts val="0"/>
              </a:spcBef>
            </a:pPr>
            <a:r>
              <a:rPr lang="en-US" sz="2600" b="1" smtClean="0">
                <a:solidFill>
                  <a:srgbClr val="FF0000"/>
                </a:solidFill>
                <a:latin typeface="Courier New" pitchFamily="49" charset="0"/>
              </a:rPr>
              <a:t>External style:</a:t>
            </a:r>
            <a:r>
              <a:rPr lang="en-US" sz="2600" b="1" smtClean="0">
                <a:solidFill>
                  <a:srgbClr val="FF0000"/>
                </a:solidFill>
              </a:rPr>
              <a:t> </a:t>
            </a:r>
            <a:r>
              <a:rPr lang="en-US" sz="2600" smtClean="0"/>
              <a:t>Là file chứa các định dạng CSS được lưu trữ thành một file độc lập và được liên kết với trang HTML.</a:t>
            </a:r>
            <a:endParaRPr lang="en-US" b="1"/>
          </a:p>
          <a:p>
            <a:pPr marL="1108710" lvl="1" indent="-571500">
              <a:lnSpc>
                <a:spcPct val="140000"/>
              </a:lnSpc>
            </a:pPr>
            <a:r>
              <a:rPr lang="en-US" smtClean="0"/>
              <a:t>Bước 1: </a:t>
            </a:r>
          </a:p>
          <a:p>
            <a:pPr marL="1108710" lvl="2" indent="-571500">
              <a:lnSpc>
                <a:spcPct val="140000"/>
              </a:lnSpc>
            </a:pPr>
            <a:r>
              <a:rPr lang="en-US" sz="2400" smtClean="0"/>
              <a:t>Tạo một file văn bản mới.</a:t>
            </a:r>
          </a:p>
          <a:p>
            <a:pPr marL="1108710" lvl="2" indent="-571500">
              <a:lnSpc>
                <a:spcPct val="140000"/>
              </a:lnSpc>
            </a:pPr>
            <a:r>
              <a:rPr lang="en-US" sz="2600" smtClean="0"/>
              <a:t>Thiết lập các định dạng CSS</a:t>
            </a:r>
          </a:p>
          <a:p>
            <a:pPr marL="1108710" lvl="2" indent="-571500">
              <a:lnSpc>
                <a:spcPct val="140000"/>
              </a:lnSpc>
            </a:pPr>
            <a:r>
              <a:rPr lang="en-US" sz="2600"/>
              <a:t>Lưu file với định dạng  </a:t>
            </a:r>
            <a:r>
              <a:rPr lang="en-US" sz="2600">
                <a:solidFill>
                  <a:srgbClr val="FF0000"/>
                </a:solidFill>
              </a:rPr>
              <a:t>[</a:t>
            </a:r>
            <a:r>
              <a:rPr lang="en-US" sz="2600" b="1">
                <a:solidFill>
                  <a:srgbClr val="FF3300"/>
                </a:solidFill>
                <a:latin typeface="Courier New" pitchFamily="49" charset="0"/>
              </a:rPr>
              <a:t>.css</a:t>
            </a:r>
            <a:r>
              <a:rPr lang="en-US" sz="2600" b="1" smtClean="0">
                <a:solidFill>
                  <a:srgbClr val="FF3300"/>
                </a:solidFill>
                <a:latin typeface="Courier New" pitchFamily="49" charset="0"/>
              </a:rPr>
              <a:t>]</a:t>
            </a:r>
            <a:endParaRPr lang="en-US" sz="2600" smtClean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DE12A1-39EE-4FA0-84E6-5577B57C559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F4799-FEFC-4AD2-9FBE-285F025C9B61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204295"/>
            <a:ext cx="3048000" cy="12382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245814" cy="5334007"/>
          </a:xfrm>
        </p:spPr>
        <p:txBody>
          <a:bodyPr>
            <a:normAutofit/>
          </a:bodyPr>
          <a:lstStyle/>
          <a:p>
            <a:pPr marL="947738" lvl="2" indent="-381000">
              <a:lnSpc>
                <a:spcPct val="140000"/>
              </a:lnSpc>
              <a:spcBef>
                <a:spcPts val="0"/>
              </a:spcBef>
            </a:pPr>
            <a:r>
              <a:rPr lang="en-US" sz="2600"/>
              <a:t>Bước 2:</a:t>
            </a:r>
          </a:p>
          <a:p>
            <a:pPr marL="1404938" lvl="3" indent="-381000">
              <a:lnSpc>
                <a:spcPct val="140000"/>
              </a:lnSpc>
              <a:spcBef>
                <a:spcPts val="0"/>
              </a:spcBef>
            </a:pPr>
            <a:r>
              <a:rPr lang="en-US" sz="2600"/>
              <a:t>Á</a:t>
            </a:r>
            <a:r>
              <a:rPr lang="en-US" sz="2600" smtClean="0"/>
              <a:t>p </a:t>
            </a:r>
            <a:r>
              <a:rPr lang="en-US" sz="2600"/>
              <a:t>dụng </a:t>
            </a:r>
            <a:r>
              <a:rPr lang="en-US" sz="2600" smtClean="0"/>
              <a:t>file </a:t>
            </a:r>
            <a:r>
              <a:rPr lang="en-US" sz="2600"/>
              <a:t>CSS vào trang HTML:</a:t>
            </a:r>
            <a:endParaRPr lang="en-US" sz="2600" b="1"/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buNone/>
            </a:pPr>
            <a:endParaRPr lang="en-US" sz="2600" b="1" smtClean="0">
              <a:latin typeface="Courier New" pitchFamily="49" charset="0"/>
              <a:hlinkClick r:id="rId2" action="ppaction://hlinkfile"/>
            </a:endParaRPr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buNone/>
            </a:pPr>
            <a:endParaRPr lang="en-US" sz="2600" b="1">
              <a:latin typeface="Courier New" pitchFamily="49" charset="0"/>
              <a:hlinkClick r:id="rId2" action="ppaction://hlinkfile"/>
            </a:endParaRPr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buNone/>
            </a:pPr>
            <a:endParaRPr lang="en-US" sz="2600" b="1" smtClean="0">
              <a:latin typeface="Courier New" pitchFamily="49" charset="0"/>
              <a:hlinkClick r:id="rId2" action="ppaction://hlinkfile"/>
            </a:endParaRPr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buNone/>
            </a:pPr>
            <a:endParaRPr lang="en-US" sz="2600" b="1">
              <a:latin typeface="Courier New" pitchFamily="49" charset="0"/>
              <a:hlinkClick r:id="rId2" action="ppaction://hlinkfile"/>
            </a:endParaRPr>
          </a:p>
          <a:p>
            <a:pPr marL="571500" indent="-57150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2600" b="1" smtClean="0">
                <a:latin typeface="Courier New" pitchFamily="49" charset="0"/>
                <a:hlinkClick r:id="rId2" action="ppaction://hlinkfile"/>
              </a:rPr>
              <a:t>Ví </a:t>
            </a:r>
            <a:r>
              <a:rPr lang="en-US" sz="2600" b="1">
                <a:latin typeface="Courier New" pitchFamily="49" charset="0"/>
                <a:hlinkClick r:id="rId2" action="ppaction://hlinkfile"/>
              </a:rPr>
              <a:t>dụ:</a:t>
            </a:r>
            <a:endParaRPr lang="en-US" sz="2600" b="1">
              <a:latin typeface="Courier New" pitchFamily="49" charset="0"/>
            </a:endParaRPr>
          </a:p>
          <a:p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D8ED4-28DF-4653-B832-D1B4E5016625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91" y="3124200"/>
            <a:ext cx="6086475" cy="1714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5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Phân loại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710401"/>
            <a:ext cx="6261427" cy="3892421"/>
          </a:xfrm>
        </p:spPr>
        <p:txBody>
          <a:bodyPr>
            <a:noAutofit/>
          </a:bodyPr>
          <a:lstStyle/>
          <a:p>
            <a:r>
              <a:rPr lang="en-US" sz="2600" smtClean="0"/>
              <a:t>Bước 1: Tạo file </a:t>
            </a:r>
            <a:r>
              <a:rPr lang="en-US" sz="2600" b="1" smtClean="0"/>
              <a:t>mystyle.css</a:t>
            </a:r>
          </a:p>
          <a:p>
            <a:endParaRPr lang="en-US" sz="2600"/>
          </a:p>
          <a:p>
            <a:endParaRPr lang="en-US" sz="2600" smtClean="0"/>
          </a:p>
          <a:p>
            <a:endParaRPr lang="en-US" sz="2600" smtClean="0"/>
          </a:p>
          <a:p>
            <a:pPr marL="0" indent="0">
              <a:buNone/>
            </a:pPr>
            <a:endParaRPr lang="en-US" sz="2600" smtClean="0"/>
          </a:p>
          <a:p>
            <a:r>
              <a:rPr lang="en-US" sz="2600" smtClean="0"/>
              <a:t>Bước 2: Liên kết </a:t>
            </a:r>
            <a:r>
              <a:rPr lang="en-US" sz="2600" b="1" smtClean="0"/>
              <a:t>mystyle.css</a:t>
            </a:r>
            <a:r>
              <a:rPr lang="en-US" sz="2600" smtClean="0"/>
              <a:t> vào trang HTML</a:t>
            </a:r>
          </a:p>
          <a:p>
            <a:pPr marL="0" indent="0">
              <a:buNone/>
            </a:pP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D11180-40F0-4A8D-8EE9-5418B128D0D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54" y="2293922"/>
            <a:ext cx="3439541" cy="2044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2" y="4922181"/>
            <a:ext cx="7553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86475"/>
            <a:ext cx="7886700" cy="854074"/>
          </a:xfrm>
        </p:spPr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495799"/>
          </a:xfrm>
        </p:spPr>
        <p:txBody>
          <a:bodyPr numCol="2">
            <a:noAutofit/>
          </a:bodyPr>
          <a:lstStyle/>
          <a:p>
            <a:r>
              <a:rPr lang="en-US" sz="2600" dirty="0" err="1" smtClean="0"/>
              <a:t>Định</a:t>
            </a:r>
            <a:r>
              <a:rPr lang="en-US" sz="2600" dirty="0" smtClean="0"/>
              <a:t> </a:t>
            </a:r>
            <a:r>
              <a:rPr lang="en-US" sz="2600" dirty="0" err="1" smtClean="0"/>
              <a:t>nghĩa</a:t>
            </a:r>
            <a:r>
              <a:rPr lang="en-US" sz="2600" dirty="0" smtClean="0"/>
              <a:t> CSS </a:t>
            </a:r>
          </a:p>
          <a:p>
            <a:r>
              <a:rPr lang="en-US" sz="2600" dirty="0" err="1" smtClean="0"/>
              <a:t>Phân</a:t>
            </a:r>
            <a:r>
              <a:rPr lang="en-US" sz="2600" dirty="0" smtClean="0"/>
              <a:t> </a:t>
            </a:r>
            <a:r>
              <a:rPr lang="en-US" sz="2600" dirty="0" err="1" smtClean="0"/>
              <a:t>loại</a:t>
            </a:r>
            <a:r>
              <a:rPr lang="en-US" sz="2600" dirty="0" smtClean="0"/>
              <a:t> CSS</a:t>
            </a:r>
          </a:p>
          <a:p>
            <a:r>
              <a:rPr lang="en-US" sz="2600" dirty="0" err="1" smtClean="0"/>
              <a:t>Thẻ</a:t>
            </a:r>
            <a:r>
              <a:rPr lang="en-US" sz="2600" dirty="0" smtClean="0"/>
              <a:t> div </a:t>
            </a:r>
            <a:r>
              <a:rPr lang="en-US" sz="2600" dirty="0" err="1" smtClean="0"/>
              <a:t>với</a:t>
            </a:r>
            <a:r>
              <a:rPr lang="en-US" sz="2600" dirty="0" smtClean="0"/>
              <a:t> </a:t>
            </a:r>
            <a:r>
              <a:rPr lang="en-US" sz="2600" dirty="0" err="1" smtClean="0"/>
              <a:t>thuộc</a:t>
            </a:r>
            <a:r>
              <a:rPr lang="en-US" sz="2600" dirty="0" smtClean="0"/>
              <a:t> </a:t>
            </a:r>
            <a:r>
              <a:rPr lang="en-US" sz="2600" dirty="0" err="1" smtClean="0"/>
              <a:t>tính</a:t>
            </a:r>
            <a:r>
              <a:rPr lang="en-US" sz="2600" dirty="0" smtClean="0"/>
              <a:t> class </a:t>
            </a:r>
            <a:r>
              <a:rPr lang="en-US" sz="2600" dirty="0" err="1" smtClean="0"/>
              <a:t>và</a:t>
            </a:r>
            <a:r>
              <a:rPr lang="en-US" sz="2600" dirty="0" smtClean="0"/>
              <a:t> id</a:t>
            </a:r>
          </a:p>
          <a:p>
            <a:r>
              <a:rPr lang="en-US" sz="2600" dirty="0" err="1" smtClean="0"/>
              <a:t>Các</a:t>
            </a:r>
            <a:r>
              <a:rPr lang="en-US" sz="2600" dirty="0" smtClean="0"/>
              <a:t> CSS </a:t>
            </a:r>
            <a:r>
              <a:rPr lang="en-US" sz="2600" dirty="0" err="1" smtClean="0"/>
              <a:t>về</a:t>
            </a:r>
            <a:r>
              <a:rPr lang="en-US" sz="2600" dirty="0" smtClean="0"/>
              <a:t> background</a:t>
            </a:r>
          </a:p>
          <a:p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/>
              <a:t>CSS</a:t>
            </a:r>
            <a:r>
              <a:rPr lang="en-US" sz="2600" dirty="0" smtClean="0"/>
              <a:t> border</a:t>
            </a:r>
          </a:p>
          <a:p>
            <a:r>
              <a:rPr lang="en-US" sz="2600" dirty="0" err="1"/>
              <a:t>Các</a:t>
            </a:r>
            <a:r>
              <a:rPr lang="en-US" sz="2600" dirty="0"/>
              <a:t> CSS </a:t>
            </a:r>
            <a:r>
              <a:rPr lang="en-US" sz="2600" dirty="0" smtClean="0"/>
              <a:t>link</a:t>
            </a:r>
          </a:p>
          <a:p>
            <a:endParaRPr lang="en-US" sz="2600" dirty="0"/>
          </a:p>
          <a:p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/>
              <a:t>CSS </a:t>
            </a:r>
            <a:r>
              <a:rPr lang="en-US" sz="2600" dirty="0" err="1"/>
              <a:t>về</a:t>
            </a:r>
            <a:r>
              <a:rPr lang="en-US" sz="2600" dirty="0"/>
              <a:t> font </a:t>
            </a:r>
          </a:p>
          <a:p>
            <a:r>
              <a:rPr lang="en-US" sz="2600" dirty="0" err="1"/>
              <a:t>Các</a:t>
            </a:r>
            <a:r>
              <a:rPr lang="en-US" sz="2600" dirty="0"/>
              <a:t> CSS </a:t>
            </a:r>
            <a:r>
              <a:rPr lang="en-US" sz="2600" dirty="0" err="1"/>
              <a:t>về</a:t>
            </a:r>
            <a:r>
              <a:rPr lang="en-US" sz="2600" dirty="0"/>
              <a:t> text</a:t>
            </a:r>
          </a:p>
          <a:p>
            <a:r>
              <a:rPr lang="en-US" sz="2600" dirty="0" err="1"/>
              <a:t>Các</a:t>
            </a:r>
            <a:r>
              <a:rPr lang="en-US" sz="2600" dirty="0"/>
              <a:t> CSS </a:t>
            </a:r>
            <a:r>
              <a:rPr lang="en-US" sz="2600" dirty="0" err="1"/>
              <a:t>về</a:t>
            </a:r>
            <a:r>
              <a:rPr lang="en-US" sz="2600" dirty="0"/>
              <a:t> margin </a:t>
            </a:r>
            <a:r>
              <a:rPr lang="en-US" sz="2600" dirty="0" err="1"/>
              <a:t>và</a:t>
            </a:r>
            <a:r>
              <a:rPr lang="en-US" sz="2600" dirty="0"/>
              <a:t> padding </a:t>
            </a:r>
          </a:p>
          <a:p>
            <a:r>
              <a:rPr lang="en-US" sz="2600" dirty="0" err="1"/>
              <a:t>Các</a:t>
            </a:r>
            <a:r>
              <a:rPr lang="en-US" sz="2600" dirty="0"/>
              <a:t> CSS </a:t>
            </a:r>
            <a:r>
              <a:rPr lang="en-US" sz="2600" dirty="0" err="1"/>
              <a:t>về</a:t>
            </a:r>
            <a:r>
              <a:rPr lang="en-US" sz="2600" dirty="0"/>
              <a:t> </a:t>
            </a:r>
            <a:r>
              <a:rPr lang="en-US" sz="2600" dirty="0" smtClean="0"/>
              <a:t>position</a:t>
            </a:r>
            <a:endParaRPr lang="en-US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AB15F1-AFD6-4AD4-99F4-DEA9D894C0CB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93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93594" y="1933433"/>
            <a:ext cx="4154606" cy="134316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000" smtClean="0">
                <a:solidFill>
                  <a:schemeClr val="tx1"/>
                </a:solidFill>
                <a:latin typeface="Arial" charset="0"/>
              </a:rPr>
              <a:t>Áp dụng .CSS cho nhiều trang HTML</a:t>
            </a:r>
          </a:p>
        </p:txBody>
      </p:sp>
      <p:pic>
        <p:nvPicPr>
          <p:cNvPr id="921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1933433"/>
            <a:ext cx="4191000" cy="3390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C84128-BE70-46AF-8029-C17015FE924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E0C433-8326-494B-9D23-B12169046D4B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-457200" y="5236152"/>
            <a:ext cx="9753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US" sz="2000" b="1"/>
              <a:t>&lt;head&gt;</a:t>
            </a:r>
          </a:p>
          <a:p>
            <a:pPr lvl="1"/>
            <a:r>
              <a:rPr lang="en-US" sz="2000" b="1"/>
              <a:t>&lt;link rel="stylesheet" type="text/css" href="styles.css</a:t>
            </a:r>
            <a:r>
              <a:rPr lang="en-US" sz="2000" b="1" smtClean="0"/>
              <a:t>"/&gt;</a:t>
            </a:r>
            <a:endParaRPr lang="en-US" sz="2000" b="1"/>
          </a:p>
          <a:p>
            <a:pPr lvl="1"/>
            <a:r>
              <a:rPr lang="en-US" sz="2000" b="1"/>
              <a:t>&lt;/head&gt;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Phân loại CSS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title"/>
          </p:nvPr>
        </p:nvSpPr>
        <p:spPr>
          <a:xfrm>
            <a:off x="822961" y="1981200"/>
            <a:ext cx="4206239" cy="1219200"/>
          </a:xfrm>
          <a:noFill/>
        </p:spPr>
        <p:txBody>
          <a:bodyPr/>
          <a:lstStyle/>
          <a:p>
            <a:pPr eaLnBrk="1" hangingPunct="1"/>
            <a:r>
              <a:rPr lang="en-US" sz="3000" smtClean="0">
                <a:latin typeface="Arial" charset="0"/>
              </a:rPr>
              <a:t>Áp dụng nhiều .CSS cho 1 trang HTML</a:t>
            </a:r>
          </a:p>
        </p:txBody>
      </p:sp>
      <p:pic>
        <p:nvPicPr>
          <p:cNvPr id="1024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5263" y="1352563"/>
            <a:ext cx="3657600" cy="36417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D80055-343E-4731-8F0F-DE03C05EADA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AEBA6A-D07A-421B-8E29-CA3F79EBCA30}" type="slidenum">
              <a:rPr lang="en-US" altLang="en-US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76200" y="4696695"/>
            <a:ext cx="90678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/>
              <a:t>&lt;head&gt;</a:t>
            </a:r>
          </a:p>
          <a:p>
            <a:r>
              <a:rPr lang="en-US" b="1"/>
              <a:t>&lt;link rel="stylesheet" type="text/css" href=“company.css" /&gt;</a:t>
            </a:r>
          </a:p>
          <a:p>
            <a:r>
              <a:rPr lang="en-US" b="1"/>
              <a:t>&lt;link rel="stylesheet" type="text/css" href=“department.css" /&gt;</a:t>
            </a:r>
          </a:p>
          <a:p>
            <a:r>
              <a:rPr lang="en-US" b="1"/>
              <a:t>&lt;link rel="stylesheet" type="text/css" href="section.css" /&gt;</a:t>
            </a:r>
          </a:p>
          <a:p>
            <a:r>
              <a:rPr lang="en-US" b="1"/>
              <a:t>&lt;/head&gt;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Phân loại CSS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7848600" cy="4572000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spcBef>
                <a:spcPts val="600"/>
              </a:spcBef>
            </a:pPr>
            <a:r>
              <a:rPr lang="en-US" smtClean="0"/>
              <a:t>Định dạng bằng cách nhóm các đối tượng bằng </a:t>
            </a:r>
            <a:r>
              <a:rPr lang="en-US" smtClean="0">
                <a:solidFill>
                  <a:srgbClr val="FF3300"/>
                </a:solidFill>
              </a:rPr>
              <a:t>&lt;div&gt;</a:t>
            </a:r>
            <a:r>
              <a:rPr lang="en-US" smtClean="0"/>
              <a:t> và </a:t>
            </a:r>
            <a:r>
              <a:rPr lang="en-US" smtClean="0">
                <a:solidFill>
                  <a:srgbClr val="FF3300"/>
                </a:solidFill>
              </a:rPr>
              <a:t>&lt;span&gt;</a:t>
            </a:r>
          </a:p>
          <a:p>
            <a:pPr lvl="2" eaLnBrk="1" hangingPunct="1">
              <a:lnSpc>
                <a:spcPct val="130000"/>
              </a:lnSpc>
              <a:spcBef>
                <a:spcPts val="600"/>
              </a:spcBef>
            </a:pPr>
            <a:r>
              <a:rPr lang="en-US" sz="2600" smtClean="0"/>
              <a:t>&lt;div&gt; được sử dụng trong 1 nhóm các thẻ cùng nhau, &lt;div&gt; là container.</a:t>
            </a:r>
          </a:p>
          <a:p>
            <a:pPr lvl="2" eaLnBrk="1" hangingPunct="1">
              <a:lnSpc>
                <a:spcPct val="130000"/>
              </a:lnSpc>
              <a:spcBef>
                <a:spcPts val="600"/>
              </a:spcBef>
            </a:pPr>
            <a:r>
              <a:rPr lang="en-US" sz="2600" smtClean="0"/>
              <a:t>&lt;span&gt; được sử dụng cho các tag chứa khối văn bản độc lập như &lt;p&gt;, &lt;h1&gt;, &lt;table&gt;, &lt;body&gt;</a:t>
            </a:r>
          </a:p>
          <a:p>
            <a:pPr marL="0">
              <a:lnSpc>
                <a:spcPct val="130000"/>
              </a:lnSpc>
              <a:spcBef>
                <a:spcPts val="600"/>
              </a:spcBef>
            </a:pPr>
            <a:r>
              <a:rPr lang="en-US" smtClean="0"/>
              <a:t>Sử dụng thuộc tính id và class định danh cho &lt;div&gt; và &lt;span&gt;</a:t>
            </a:r>
          </a:p>
          <a:p>
            <a:pPr lvl="3" eaLnBrk="1" hangingPunct="1">
              <a:lnSpc>
                <a:spcPct val="130000"/>
              </a:lnSpc>
              <a:spcBef>
                <a:spcPts val="600"/>
              </a:spcBef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C6549D-B127-4214-B266-043C95B81D3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43A33C-B93E-4B84-8B84-02C50A25F767}" type="slidenum">
              <a:rPr lang="en-US" altLang="en-US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Phân loại CSS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47981" y="990600"/>
            <a:ext cx="8229600" cy="712787"/>
          </a:xfrm>
        </p:spPr>
        <p:txBody>
          <a:bodyPr/>
          <a:lstStyle/>
          <a:p>
            <a:pPr eaLnBrk="1" hangingPunct="1"/>
            <a:r>
              <a:rPr lang="en-US" sz="3800" smtClean="0"/>
              <a:t>CSS background</a:t>
            </a:r>
            <a:endParaRPr lang="en-US" sz="380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905000"/>
            <a:ext cx="8473439" cy="2971800"/>
          </a:xfrm>
        </p:spPr>
        <p:txBody>
          <a:bodyPr>
            <a:noAutofit/>
          </a:bodyPr>
          <a:lstStyle/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sz="2600" b="1" dirty="0" smtClean="0">
                <a:latin typeface="Courier New" pitchFamily="49" charset="0"/>
              </a:rPr>
              <a:t>background-color : [</a:t>
            </a:r>
            <a:r>
              <a:rPr lang="en-US" sz="2600" b="1" dirty="0" err="1" smtClean="0">
                <a:latin typeface="Courier New" pitchFamily="49" charset="0"/>
              </a:rPr>
              <a:t>màu</a:t>
            </a:r>
            <a:r>
              <a:rPr lang="en-US" sz="2600" b="1" dirty="0" smtClean="0">
                <a:latin typeface="Courier New" pitchFamily="49" charset="0"/>
              </a:rPr>
              <a:t> </a:t>
            </a:r>
            <a:r>
              <a:rPr lang="en-US" sz="2600" b="1" dirty="0" err="1" smtClean="0">
                <a:latin typeface="Courier New" pitchFamily="49" charset="0"/>
              </a:rPr>
              <a:t>nền</a:t>
            </a:r>
            <a:r>
              <a:rPr lang="en-US" sz="2600" b="1" dirty="0" smtClean="0">
                <a:latin typeface="Courier New" pitchFamily="49" charset="0"/>
              </a:rPr>
              <a:t>]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sz="2600" b="1" dirty="0" smtClean="0">
                <a:latin typeface="Courier New" pitchFamily="49" charset="0"/>
              </a:rPr>
              <a:t>background-image : </a:t>
            </a:r>
            <a:r>
              <a:rPr lang="en-US" sz="2600" b="1" dirty="0" err="1" smtClean="0">
                <a:solidFill>
                  <a:srgbClr val="FF0000"/>
                </a:solidFill>
                <a:latin typeface="Courier New" pitchFamily="49" charset="0"/>
              </a:rPr>
              <a:t>url</a:t>
            </a:r>
            <a:r>
              <a:rPr lang="en-US" sz="2600" b="1" dirty="0" smtClean="0">
                <a:latin typeface="Courier New" pitchFamily="49" charset="0"/>
              </a:rPr>
              <a:t>([ file </a:t>
            </a:r>
            <a:r>
              <a:rPr lang="en-US" sz="2600" b="1" dirty="0" err="1" smtClean="0">
                <a:latin typeface="Courier New" pitchFamily="49" charset="0"/>
              </a:rPr>
              <a:t>hình</a:t>
            </a:r>
            <a:r>
              <a:rPr lang="en-US" sz="2600" b="1" dirty="0" smtClean="0">
                <a:latin typeface="Courier New" pitchFamily="49" charset="0"/>
              </a:rPr>
              <a:t> </a:t>
            </a:r>
            <a:r>
              <a:rPr lang="en-US" sz="2600" b="1" dirty="0" err="1" smtClean="0">
                <a:latin typeface="Courier New" pitchFamily="49" charset="0"/>
              </a:rPr>
              <a:t>nền</a:t>
            </a:r>
            <a:r>
              <a:rPr lang="en-US" sz="2600" b="1" dirty="0" smtClean="0">
                <a:latin typeface="Courier New" pitchFamily="49" charset="0"/>
              </a:rPr>
              <a:t>])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sz="2600" b="1" dirty="0" smtClean="0">
                <a:latin typeface="Courier New" pitchFamily="49" charset="0"/>
              </a:rPr>
              <a:t>background-repeat : [</a:t>
            </a:r>
            <a:r>
              <a:rPr lang="en-US" sz="2600" b="1" dirty="0" err="1" smtClean="0">
                <a:latin typeface="Courier New" pitchFamily="49" charset="0"/>
              </a:rPr>
              <a:t>lặp</a:t>
            </a:r>
            <a:r>
              <a:rPr lang="en-US" sz="2600" b="1" dirty="0" smtClean="0">
                <a:latin typeface="Courier New" pitchFamily="49" charset="0"/>
              </a:rPr>
              <a:t> </a:t>
            </a:r>
            <a:r>
              <a:rPr lang="en-US" sz="2600" b="1" dirty="0" err="1" smtClean="0">
                <a:latin typeface="Courier New" pitchFamily="49" charset="0"/>
              </a:rPr>
              <a:t>hình</a:t>
            </a:r>
            <a:r>
              <a:rPr lang="en-US" sz="2600" b="1" dirty="0" smtClean="0">
                <a:latin typeface="Courier New" pitchFamily="49" charset="0"/>
              </a:rPr>
              <a:t> </a:t>
            </a:r>
            <a:r>
              <a:rPr lang="en-US" sz="2600" b="1" err="1" smtClean="0">
                <a:latin typeface="Courier New" pitchFamily="49" charset="0"/>
              </a:rPr>
              <a:t>nền</a:t>
            </a:r>
            <a:r>
              <a:rPr lang="en-US" sz="2600" b="1" smtClean="0">
                <a:latin typeface="Courier New" pitchFamily="49" charset="0"/>
              </a:rPr>
              <a:t> ]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2600" b="1">
                <a:latin typeface="Courier New" pitchFamily="49" charset="0"/>
              </a:rPr>
              <a:t>background-position:[tọa </a:t>
            </a:r>
            <a:r>
              <a:rPr lang="en-US" sz="2600" b="1" smtClean="0">
                <a:latin typeface="Courier New" pitchFamily="49" charset="0"/>
              </a:rPr>
              <a:t>độ xuất hiện hình]</a:t>
            </a:r>
            <a:endParaRPr lang="en-US" sz="2600" b="1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CA8B50-561F-41D2-AFAE-787B1A6B222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FF3560-100C-4970-9267-C80C94DFB3B1}" type="slidenum">
              <a:rPr lang="en-US" altLang="en-US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4648200"/>
            <a:ext cx="6802471" cy="145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47981" y="990600"/>
            <a:ext cx="8229600" cy="712787"/>
          </a:xfrm>
        </p:spPr>
        <p:txBody>
          <a:bodyPr/>
          <a:lstStyle/>
          <a:p>
            <a:pPr eaLnBrk="1" hangingPunct="1"/>
            <a:r>
              <a:rPr lang="en-US" sz="3800" smtClean="0"/>
              <a:t>CSS background</a:t>
            </a:r>
            <a:endParaRPr lang="en-US" sz="3800" dirty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76343B-8380-4491-9870-8C74232D6BA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5B4113-05BC-4971-9C5D-D3BCB09FCB72}" type="slidenum">
              <a:rPr lang="en-US" altLang="en-US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1946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63" y="1912960"/>
            <a:ext cx="3085979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28" y="4572000"/>
            <a:ext cx="76962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 smtClean="0"/>
              <a:t>CSS background</a:t>
            </a:r>
            <a:endParaRPr lang="en-US" sz="38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04" y="1885877"/>
            <a:ext cx="5649238" cy="971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666952"/>
            <a:ext cx="3105548" cy="34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23683"/>
            <a:ext cx="7004431" cy="1590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78" y="3279600"/>
            <a:ext cx="3632918" cy="25146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401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1" y="925099"/>
            <a:ext cx="8229600" cy="7127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/>
              <a:t>CSS Border:</a:t>
            </a:r>
          </a:p>
        </p:txBody>
      </p:sp>
      <p:sp>
        <p:nvSpPr>
          <p:cNvPr id="27651" name="Rectangle 4"/>
          <p:cNvSpPr>
            <a:spLocks noGrp="1" noChangeArrowheads="1"/>
          </p:cNvSpPr>
          <p:nvPr>
            <p:ph idx="1"/>
          </p:nvPr>
        </p:nvSpPr>
        <p:spPr>
          <a:xfrm>
            <a:off x="914400" y="1752600"/>
            <a:ext cx="7848600" cy="45720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border-width : [value]</a:t>
            </a:r>
          </a:p>
          <a:p>
            <a:pPr eaLnBrk="1" hangingPunct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border-color : [color]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A0D542-39CE-4958-9C20-89AA2DE2165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97A651-9603-498C-830B-140269D56E9C}" type="slidenum">
              <a:rPr lang="en-US" altLang="en-US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276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25" y="2667000"/>
            <a:ext cx="5029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1" y="925099"/>
            <a:ext cx="8229600" cy="7127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/>
              <a:t>CSS Border:</a:t>
            </a:r>
          </a:p>
        </p:txBody>
      </p:sp>
      <p:sp>
        <p:nvSpPr>
          <p:cNvPr id="28674" name="Rectangle 5"/>
          <p:cNvSpPr>
            <a:spLocks noGrp="1" noChangeArrowheads="1"/>
          </p:cNvSpPr>
          <p:nvPr>
            <p:ph idx="1"/>
          </p:nvPr>
        </p:nvSpPr>
        <p:spPr>
          <a:xfrm>
            <a:off x="822961" y="1752600"/>
            <a:ext cx="7586402" cy="4451668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border-style :[</a:t>
            </a:r>
            <a:r>
              <a:rPr lang="en-US" sz="2800" dirty="0" err="1" smtClean="0"/>
              <a:t>kiểu</a:t>
            </a:r>
            <a:r>
              <a:rPr lang="en-US" sz="2800" dirty="0" smtClean="0"/>
              <a:t> </a:t>
            </a:r>
            <a:r>
              <a:rPr lang="en-US" sz="2800" dirty="0" err="1" smtClean="0"/>
              <a:t>đường</a:t>
            </a:r>
            <a:r>
              <a:rPr lang="en-US" sz="2800" dirty="0" smtClean="0"/>
              <a:t> </a:t>
            </a:r>
            <a:r>
              <a:rPr lang="en-US" sz="2800" dirty="0" err="1" smtClean="0"/>
              <a:t>viền</a:t>
            </a:r>
            <a:r>
              <a:rPr lang="en-US" sz="2800" dirty="0" smtClean="0"/>
              <a:t>]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 smtClean="0"/>
          </a:p>
          <a:p>
            <a:pPr marL="0" indent="0">
              <a:buNone/>
            </a:pPr>
            <a:r>
              <a:rPr lang="en-US" sz="2800" u="sng" dirty="0" err="1" smtClean="0">
                <a:latin typeface="Arial" charset="0"/>
              </a:rPr>
              <a:t>Sử</a:t>
            </a:r>
            <a:r>
              <a:rPr lang="en-US" sz="2800" u="sng" dirty="0" smtClean="0">
                <a:latin typeface="Arial" charset="0"/>
              </a:rPr>
              <a:t> </a:t>
            </a:r>
            <a:r>
              <a:rPr lang="en-US" sz="2800" u="sng" dirty="0" err="1" smtClean="0">
                <a:latin typeface="Arial" charset="0"/>
              </a:rPr>
              <a:t>dụng</a:t>
            </a:r>
            <a:r>
              <a:rPr lang="en-US" sz="2800" u="sng" dirty="0" smtClean="0">
                <a:latin typeface="Arial" charset="0"/>
              </a:rPr>
              <a:t> </a:t>
            </a:r>
            <a:r>
              <a:rPr lang="en-US" sz="2800" u="sng" dirty="0" err="1" smtClean="0">
                <a:latin typeface="Arial" charset="0"/>
              </a:rPr>
              <a:t>kết</a:t>
            </a:r>
            <a:r>
              <a:rPr lang="en-US" sz="2800" u="sng" dirty="0" smtClean="0">
                <a:latin typeface="Arial" charset="0"/>
              </a:rPr>
              <a:t> </a:t>
            </a:r>
            <a:r>
              <a:rPr lang="en-US" sz="2800" u="sng" dirty="0" err="1" smtClean="0">
                <a:latin typeface="Arial" charset="0"/>
              </a:rPr>
              <a:t>hợp</a:t>
            </a:r>
            <a:r>
              <a:rPr lang="en-US" sz="2800" u="sng" dirty="0" smtClean="0">
                <a:latin typeface="Arial" charset="0"/>
              </a:rPr>
              <a:t>:</a:t>
            </a:r>
          </a:p>
          <a:p>
            <a:r>
              <a:rPr lang="en-US" sz="2800" dirty="0" smtClean="0">
                <a:latin typeface="Arial" charset="0"/>
              </a:rPr>
              <a:t>border </a:t>
            </a:r>
            <a:r>
              <a:rPr lang="en-US" sz="2800" dirty="0">
                <a:latin typeface="Arial" charset="0"/>
              </a:rPr>
              <a:t>:[width style color </a:t>
            </a:r>
            <a:r>
              <a:rPr lang="en-US" sz="2800" dirty="0" smtClean="0">
                <a:latin typeface="Arial" charset="0"/>
              </a:rPr>
              <a:t>] </a:t>
            </a:r>
            <a:r>
              <a:rPr lang="en-US" sz="2800" i="1" dirty="0" smtClean="0">
                <a:solidFill>
                  <a:srgbClr val="FF0000"/>
                </a:solidFill>
                <a:latin typeface="Arial" charset="0"/>
              </a:rPr>
              <a:t>{ </a:t>
            </a:r>
            <a:r>
              <a:rPr lang="en-US" sz="2800" i="1" dirty="0" err="1" smtClean="0">
                <a:solidFill>
                  <a:srgbClr val="FF0000"/>
                </a:solidFill>
                <a:latin typeface="Arial" charset="0"/>
              </a:rPr>
              <a:t>đúng</a:t>
            </a:r>
            <a:r>
              <a:rPr lang="en-US" sz="2800" i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800" i="1" dirty="0" err="1" smtClean="0">
                <a:solidFill>
                  <a:srgbClr val="FF0000"/>
                </a:solidFill>
                <a:latin typeface="Arial" charset="0"/>
              </a:rPr>
              <a:t>thứ</a:t>
            </a:r>
            <a:r>
              <a:rPr lang="en-US" sz="2800" i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800" i="1" dirty="0" err="1" smtClean="0">
                <a:solidFill>
                  <a:srgbClr val="FF0000"/>
                </a:solidFill>
                <a:latin typeface="Arial" charset="0"/>
              </a:rPr>
              <a:t>tự</a:t>
            </a:r>
            <a:r>
              <a:rPr lang="en-US" sz="2800" i="1" dirty="0" smtClean="0">
                <a:solidFill>
                  <a:srgbClr val="FF0000"/>
                </a:solidFill>
                <a:latin typeface="Arial" charset="0"/>
              </a:rPr>
              <a:t>}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88E53A-271B-4E65-8C39-7F1BBA49657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57705" y="6204268"/>
            <a:ext cx="3086100" cy="365125"/>
          </a:xfrm>
        </p:spPr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C4967-0829-41F1-B7E6-82858782A7D6}" type="slidenum">
              <a:rPr lang="en-US" altLang="en-US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58" y="2407456"/>
            <a:ext cx="2214199" cy="267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81" y="2454154"/>
            <a:ext cx="2347293" cy="254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9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smtClean="0"/>
              <a:t>CSS Border: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94" y="1801771"/>
            <a:ext cx="754380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Border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 :</a:t>
            </a:r>
          </a:p>
          <a:p>
            <a:r>
              <a:rPr lang="en-US" dirty="0" smtClean="0"/>
              <a:t>border </a:t>
            </a:r>
            <a:r>
              <a:rPr lang="en-US" dirty="0"/>
              <a:t>– left: thin solid grey</a:t>
            </a:r>
            <a:r>
              <a:rPr lang="en-US" dirty="0" smtClean="0"/>
              <a:t>;</a:t>
            </a:r>
          </a:p>
          <a:p>
            <a:r>
              <a:rPr lang="en-US" dirty="0" smtClean="0"/>
              <a:t>border </a:t>
            </a:r>
            <a:r>
              <a:rPr lang="en-US" dirty="0"/>
              <a:t>– right:</a:t>
            </a:r>
          </a:p>
          <a:p>
            <a:r>
              <a:rPr lang="en-US" dirty="0" smtClean="0"/>
              <a:t>Border – top:</a:t>
            </a:r>
            <a:endParaRPr lang="en-US" dirty="0"/>
          </a:p>
          <a:p>
            <a:r>
              <a:rPr lang="en-US" dirty="0" smtClean="0"/>
              <a:t>Border – bottom: </a:t>
            </a:r>
            <a:endParaRPr lang="en-US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2697542" y="4455008"/>
            <a:ext cx="208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Border - Left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989388" y="3975046"/>
            <a:ext cx="4325615" cy="1676400"/>
          </a:xfrm>
          <a:prstGeom prst="rect">
            <a:avLst/>
          </a:prstGeom>
          <a:noFill/>
          <a:ln w="5715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7256354" y="4968489"/>
            <a:ext cx="267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Border - Right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3340391"/>
            <a:ext cx="211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Border - Top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5859969"/>
            <a:ext cx="234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Border </a:t>
            </a:r>
            <a:r>
              <a:rPr lang="en-US" b="1" smtClean="0"/>
              <a:t>- Bottom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/>
          </p:cNvSpPr>
          <p:nvPr/>
        </p:nvSpPr>
        <p:spPr bwMode="auto">
          <a:xfrm>
            <a:off x="2862702" y="3443785"/>
            <a:ext cx="434340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2400" b="1"/>
              <a:t>body {</a:t>
            </a:r>
          </a:p>
          <a:p>
            <a:pPr algn="l"/>
            <a:r>
              <a:rPr lang="en-US" sz="2400" b="1"/>
              <a:t>  font-family: arial, san-serif;</a:t>
            </a:r>
          </a:p>
          <a:p>
            <a:pPr algn="l"/>
            <a:r>
              <a:rPr lang="en-US" sz="2400" b="1"/>
              <a:t>}</a:t>
            </a:r>
          </a:p>
          <a:p>
            <a:pPr algn="l"/>
            <a:r>
              <a:rPr lang="en-US" sz="2400" b="1"/>
              <a:t>a, a:link </a:t>
            </a:r>
          </a:p>
          <a:p>
            <a:pPr algn="l"/>
            <a:r>
              <a:rPr lang="en-US" sz="2400" b="1"/>
              <a:t>{</a:t>
            </a:r>
          </a:p>
          <a:p>
            <a:pPr algn="l"/>
            <a:r>
              <a:rPr lang="en-US" sz="2400" b="1"/>
              <a:t>color: #0000cc;</a:t>
            </a:r>
          </a:p>
          <a:p>
            <a:pPr algn="l"/>
            <a:r>
              <a:rPr lang="en-US" sz="2400" b="1" smtClean="0"/>
              <a:t>}</a:t>
            </a:r>
            <a:endParaRPr lang="en-US" sz="2400" b="1"/>
          </a:p>
        </p:txBody>
      </p:sp>
      <p:sp>
        <p:nvSpPr>
          <p:cNvPr id="19461" name="AutoShape 5"/>
          <p:cNvSpPr>
            <a:spLocks/>
          </p:cNvSpPr>
          <p:nvPr/>
        </p:nvSpPr>
        <p:spPr bwMode="auto">
          <a:xfrm>
            <a:off x="3415376" y="2317484"/>
            <a:ext cx="714375" cy="714375"/>
          </a:xfrm>
          <a:prstGeom prst="rightArrow">
            <a:avLst>
              <a:gd name="adj1" fmla="val 32000"/>
              <a:gd name="adj2" fmla="val 44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 rot="-5400000">
            <a:off x="3981959" y="3047441"/>
            <a:ext cx="714375" cy="714375"/>
          </a:xfrm>
          <a:prstGeom prst="rightArrow">
            <a:avLst>
              <a:gd name="adj1" fmla="val 32000"/>
              <a:gd name="adj2" fmla="val 44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4229444" y="2459230"/>
            <a:ext cx="21480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464" name="AutoShape 8"/>
          <p:cNvSpPr>
            <a:spLocks/>
          </p:cNvSpPr>
          <p:nvPr/>
        </p:nvSpPr>
        <p:spPr bwMode="auto">
          <a:xfrm>
            <a:off x="4564125" y="2359183"/>
            <a:ext cx="714375" cy="714375"/>
          </a:xfrm>
          <a:prstGeom prst="rightArrow">
            <a:avLst>
              <a:gd name="adj1" fmla="val 32000"/>
              <a:gd name="adj2" fmla="val 44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90" y="1883317"/>
            <a:ext cx="2468304" cy="1666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874" y="1978235"/>
            <a:ext cx="2176486" cy="13594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14400" y="686475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D9FAE6-06C8-40FD-8312-3BEAAE096B7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1" y="925099"/>
            <a:ext cx="8229600" cy="7127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/>
              <a:t>CSS Border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8CCF55-2AB1-40BC-A0B4-C2104E752D5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50F479-4A64-4FE2-8C39-FA5AE6F73D7F}" type="slidenum">
              <a:rPr lang="en-US" altLang="en-US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04" y="3203699"/>
            <a:ext cx="3629330" cy="23717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7" y="2217130"/>
            <a:ext cx="4669454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1" y="798832"/>
            <a:ext cx="8229600" cy="941387"/>
          </a:xfrm>
          <a:noFill/>
        </p:spPr>
        <p:txBody>
          <a:bodyPr/>
          <a:lstStyle/>
          <a:p>
            <a:pPr eaLnBrk="1" hangingPunct="1"/>
            <a:r>
              <a:rPr lang="en-US" b="1" smtClean="0"/>
              <a:t>CSS Link: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822961" y="1981201"/>
            <a:ext cx="7266359" cy="2057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&lt;a&gt;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err="1" smtClean="0"/>
              <a:t>trạng</a:t>
            </a:r>
            <a:r>
              <a:rPr lang="en-US" sz="2800" smtClean="0"/>
              <a:t> thái 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800" dirty="0" smtClean="0"/>
              <a:t>a:link [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chưa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chọn</a:t>
            </a:r>
            <a:r>
              <a:rPr lang="en-US" sz="2800" dirty="0" smtClean="0"/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 smtClean="0"/>
              <a:t>a:visited [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chọn</a:t>
            </a:r>
            <a:r>
              <a:rPr lang="en-US" sz="2800" dirty="0" smtClean="0"/>
              <a:t> qua]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 smtClean="0"/>
              <a:t>a:active [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được</a:t>
            </a:r>
            <a:r>
              <a:rPr lang="en-US" sz="2800" dirty="0" smtClean="0"/>
              <a:t> </a:t>
            </a:r>
            <a:r>
              <a:rPr lang="en-US" sz="2800" dirty="0" err="1" smtClean="0"/>
              <a:t>kích</a:t>
            </a:r>
            <a:r>
              <a:rPr lang="en-US" sz="2800" dirty="0" smtClean="0"/>
              <a:t> </a:t>
            </a:r>
            <a:r>
              <a:rPr lang="en-US" sz="2800" dirty="0" err="1" smtClean="0"/>
              <a:t>hoạt</a:t>
            </a:r>
            <a:r>
              <a:rPr lang="en-US" sz="2800" dirty="0" smtClean="0"/>
              <a:t>]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 smtClean="0"/>
              <a:t>a:hover [Con </a:t>
            </a:r>
            <a:r>
              <a:rPr lang="en-US" sz="2800" dirty="0" err="1" smtClean="0"/>
              <a:t>trỏ</a:t>
            </a:r>
            <a:r>
              <a:rPr lang="en-US" sz="2800" dirty="0" smtClean="0"/>
              <a:t> </a:t>
            </a:r>
            <a:r>
              <a:rPr lang="en-US" sz="2800" dirty="0" err="1" smtClean="0"/>
              <a:t>đi</a:t>
            </a:r>
            <a:r>
              <a:rPr lang="en-US" sz="2800" dirty="0" smtClean="0"/>
              <a:t> qua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err="1" smtClean="0"/>
              <a:t>kết</a:t>
            </a:r>
            <a:r>
              <a:rPr lang="en-US" sz="2800" smtClean="0"/>
              <a:t> ]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21F43E-6143-430F-85F3-8C676A4FAF8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F7EC4-E95F-4374-A444-48FDA9D414FD}" type="slidenum">
              <a:rPr lang="en-US" altLang="en-US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182671"/>
            <a:ext cx="6885358" cy="17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1" y="798832"/>
            <a:ext cx="8229600" cy="941387"/>
          </a:xfrm>
          <a:noFill/>
        </p:spPr>
        <p:txBody>
          <a:bodyPr/>
          <a:lstStyle/>
          <a:p>
            <a:pPr eaLnBrk="1" hangingPunct="1"/>
            <a:r>
              <a:rPr lang="en-US" b="1" smtClean="0"/>
              <a:t>CSS Link: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600200"/>
            <a:ext cx="8321039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b="1" i="1" u="sng" dirty="0">
                <a:latin typeface="Calibri" pitchFamily="34" charset="0"/>
                <a:cs typeface="Calibri" pitchFamily="34" charset="0"/>
              </a:rPr>
              <a:t>Ví dụ </a:t>
            </a:r>
            <a:r>
              <a:rPr lang="en-US" b="1" i="1" u="sng" dirty="0" smtClean="0">
                <a:latin typeface="Calibri" pitchFamily="34" charset="0"/>
                <a:cs typeface="Calibri" pitchFamily="34" charset="0"/>
              </a:rPr>
              <a:t>1</a:t>
            </a:r>
            <a:r>
              <a:rPr lang="vi-VN" b="1" i="1" u="sng" dirty="0" smtClean="0">
                <a:latin typeface="Calibri" pitchFamily="34" charset="0"/>
                <a:cs typeface="Calibri" pitchFamily="34" charset="0"/>
              </a:rPr>
              <a:t>:</a:t>
            </a:r>
            <a:r>
              <a:rPr lang="en-US" b="1" i="1" u="sng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latin typeface="Calibri" pitchFamily="34" charset="0"/>
                <a:cs typeface="Calibri" pitchFamily="34" charset="0"/>
              </a:rPr>
              <a:t>Tạo </a:t>
            </a:r>
            <a:r>
              <a:rPr lang="vi-VN">
                <a:latin typeface="Calibri" pitchFamily="34" charset="0"/>
                <a:cs typeface="Calibri" pitchFamily="34" charset="0"/>
              </a:rPr>
              <a:t>các </a:t>
            </a:r>
            <a:r>
              <a:rPr lang="en-US" smtClean="0">
                <a:latin typeface="Calibri" pitchFamily="34" charset="0"/>
                <a:cs typeface="Calibri" pitchFamily="34" charset="0"/>
              </a:rPr>
              <a:t>CSS cho &lt;a&gt;</a:t>
            </a:r>
            <a:r>
              <a:rPr lang="vi-VN" smtClean="0">
                <a:latin typeface="Calibri" pitchFamily="34" charset="0"/>
                <a:cs typeface="Calibri" pitchFamily="34" charset="0"/>
              </a:rPr>
              <a:t>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kết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a:link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màu </a:t>
            </a:r>
            <a:r>
              <a:rPr lang="vi-VN" dirty="0">
                <a:latin typeface="Calibri" pitchFamily="34" charset="0"/>
                <a:cs typeface="Calibri" pitchFamily="34" charset="0"/>
              </a:rPr>
              <a:t>xanh lá, kích cỡ font 14px;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kết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a:hover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 </a:t>
            </a:r>
            <a:r>
              <a:rPr lang="vi-VN" dirty="0">
                <a:latin typeface="Calibri" pitchFamily="34" charset="0"/>
                <a:cs typeface="Calibri" pitchFamily="34" charset="0"/>
              </a:rPr>
              <a:t>màu đỏ tươi, kích cỡ font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1.2em</a:t>
            </a:r>
            <a:r>
              <a:rPr lang="vi-VN" dirty="0">
                <a:latin typeface="Calibri" pitchFamily="34" charset="0"/>
                <a:cs typeface="Calibri" pitchFamily="34" charset="0"/>
              </a:rPr>
              <a:t>,  hiệu ứng  nhấp  nháy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;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 </a:t>
            </a:r>
            <a:r>
              <a:rPr lang="vi-VN" dirty="0">
                <a:latin typeface="Calibri" pitchFamily="34" charset="0"/>
                <a:cs typeface="Calibri" pitchFamily="34" charset="0"/>
              </a:rPr>
              <a:t>kết đã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duyệt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a:visited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>
                <a:latin typeface="Calibri" pitchFamily="34" charset="0"/>
                <a:cs typeface="Calibri" pitchFamily="34" charset="0"/>
              </a:rPr>
              <a:t>sẽ có  màu  xanh  da trời,  không  có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đường </a:t>
            </a:r>
            <a:r>
              <a:rPr lang="vi-VN" dirty="0">
                <a:latin typeface="Calibri" pitchFamily="34" charset="0"/>
                <a:cs typeface="Calibri" pitchFamily="34" charset="0"/>
              </a:rPr>
              <a:t>gạch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chân;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</a:t>
            </a:r>
            <a:r>
              <a:rPr lang="vi-VN" dirty="0">
                <a:latin typeface="Calibri" pitchFamily="34" charset="0"/>
                <a:cs typeface="Calibri" pitchFamily="34" charset="0"/>
              </a:rPr>
              <a:t>kết đang kích hoạt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a:active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 </a:t>
            </a:r>
            <a:r>
              <a:rPr lang="vi-VN" dirty="0">
                <a:latin typeface="Calibri" pitchFamily="34" charset="0"/>
                <a:cs typeface="Calibri" pitchFamily="34" charset="0"/>
              </a:rPr>
              <a:t>màu tím và font dạng small-caps.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2DC42A-5901-46FF-977B-050EA59401A5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7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b="1" smtClean="0"/>
              <a:t>CSS Link: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F1297-94E0-4C45-A11D-E9937EDDAC6B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00" y="2209800"/>
            <a:ext cx="3350020" cy="376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3852522" cy="340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3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1" y="798832"/>
            <a:ext cx="8229600" cy="941387"/>
          </a:xfrm>
          <a:noFill/>
        </p:spPr>
        <p:txBody>
          <a:bodyPr/>
          <a:lstStyle/>
          <a:p>
            <a:pPr eaLnBrk="1" hangingPunct="1"/>
            <a:r>
              <a:rPr lang="en-US" b="1" smtClean="0"/>
              <a:t>CSS Link: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EAC64A-3019-427A-83AA-A4032588238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4400" y="1740218"/>
            <a:ext cx="7518775" cy="450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vi-VN" sz="2800" b="1" i="1" u="sng" dirty="0" smtClean="0">
                <a:latin typeface="Calibri" pitchFamily="34" charset="0"/>
                <a:cs typeface="Calibri" pitchFamily="34" charset="0"/>
              </a:rPr>
              <a:t>Ví dụ </a:t>
            </a:r>
            <a:r>
              <a:rPr lang="en-US" sz="2800" b="1" i="1" u="sng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vi-VN" sz="2800" b="1" i="1" u="sng" dirty="0" smtClean="0">
                <a:latin typeface="Calibri" pitchFamily="34" charset="0"/>
                <a:cs typeface="Calibri" pitchFamily="34" charset="0"/>
              </a:rPr>
              <a:t>:</a:t>
            </a:r>
            <a:r>
              <a:rPr lang="en-US" sz="2800" b="1" i="1" u="sng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sz="2800" dirty="0" smtClean="0">
                <a:latin typeface="Calibri" pitchFamily="34" charset="0"/>
                <a:cs typeface="Calibri" pitchFamily="34" charset="0"/>
              </a:rPr>
              <a:t> Tạo các hiệu ứng 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kết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a:link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màu xanh lá, kích cỡ font 14px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dirty="0">
                <a:latin typeface="Calibri" pitchFamily="34" charset="0"/>
                <a:cs typeface="Calibri" pitchFamily="34" charset="0"/>
              </a:rPr>
              <a:t>khung viền màu đen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;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kết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a:hover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 màu đỏ tươi, kích cỡ font 1.2em,  hiệu ứng  nhấp  nháy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dirty="0">
                <a:latin typeface="Calibri" pitchFamily="34" charset="0"/>
                <a:cs typeface="Calibri" pitchFamily="34" charset="0"/>
              </a:rPr>
              <a:t>có nền light cyan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;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 kết đã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duyệt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a:visited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 sẽ có  màu  xanh  da trời,  không  có đường gạch chân;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  <a:cs typeface="Calibri" pitchFamily="34" charset="0"/>
              </a:rPr>
              <a:t>liên kết đang kích hoạt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a:active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có màu tím và font dạng small-caps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vi-VN" dirty="0">
                <a:latin typeface="Calibri" pitchFamily="34" charset="0"/>
                <a:cs typeface="Calibri" pitchFamily="34" charset="0"/>
              </a:rPr>
              <a:t>có nền light yellow</a:t>
            </a:r>
            <a:r>
              <a:rPr lang="vi-VN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18411" y="793016"/>
            <a:ext cx="7863840" cy="1017587"/>
          </a:xfrm>
        </p:spPr>
        <p:txBody>
          <a:bodyPr/>
          <a:lstStyle/>
          <a:p>
            <a:pPr eaLnBrk="1" hangingPunct="1"/>
            <a:r>
              <a:rPr lang="en-US" smtClean="0"/>
              <a:t>CSS Fonts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28800"/>
            <a:ext cx="8168639" cy="4302125"/>
          </a:xfrm>
        </p:spPr>
        <p:txBody>
          <a:bodyPr/>
          <a:lstStyle/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font-family </a:t>
            </a:r>
            <a:r>
              <a:rPr lang="en-US" sz="2600" dirty="0" smtClean="0">
                <a:latin typeface="Courier New" pitchFamily="49" charset="0"/>
              </a:rPr>
              <a:t>:[ </a:t>
            </a:r>
            <a:r>
              <a:rPr lang="en-US" sz="2600" dirty="0" err="1" smtClean="0">
                <a:latin typeface="Courier New" pitchFamily="49" charset="0"/>
              </a:rPr>
              <a:t>arial</a:t>
            </a:r>
            <a:r>
              <a:rPr lang="en-US" sz="2600" dirty="0" smtClean="0">
                <a:latin typeface="Courier New" pitchFamily="49" charset="0"/>
              </a:rPr>
              <a:t>, </a:t>
            </a:r>
            <a:r>
              <a:rPr lang="en-US" sz="2600" dirty="0" err="1" smtClean="0">
                <a:latin typeface="Courier New" pitchFamily="49" charset="0"/>
              </a:rPr>
              <a:t>verdana</a:t>
            </a:r>
            <a:r>
              <a:rPr lang="en-US" sz="2600" dirty="0" smtClean="0">
                <a:latin typeface="Courier New" pitchFamily="49" charset="0"/>
              </a:rPr>
              <a:t>, sans-serif]; {</a:t>
            </a:r>
            <a:r>
              <a:rPr lang="en-US" sz="2600" dirty="0" err="1" smtClean="0">
                <a:latin typeface="Courier New" pitchFamily="49" charset="0"/>
              </a:rPr>
              <a:t>tên</a:t>
            </a:r>
            <a:r>
              <a:rPr lang="en-US" sz="2600" dirty="0" smtClean="0">
                <a:latin typeface="Courier New" pitchFamily="49" charset="0"/>
              </a:rPr>
              <a:t> font}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font-style :</a:t>
            </a:r>
            <a:r>
              <a:rPr lang="en-US" sz="2600" dirty="0" smtClean="0">
                <a:latin typeface="Courier New" pitchFamily="49" charset="0"/>
              </a:rPr>
              <a:t> [italic, normal, oblique ]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font-variant</a:t>
            </a:r>
            <a:r>
              <a:rPr lang="en-US" sz="2600" dirty="0" smtClean="0">
                <a:latin typeface="Courier New" pitchFamily="49" charset="0"/>
              </a:rPr>
              <a:t> : [normal, small-caps]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font-weight </a:t>
            </a:r>
            <a:r>
              <a:rPr lang="en-US" sz="2600" dirty="0" smtClean="0">
                <a:latin typeface="Courier New" pitchFamily="49" charset="0"/>
              </a:rPr>
              <a:t>: [normal, bold]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font-size</a:t>
            </a:r>
            <a:r>
              <a:rPr lang="en-US" sz="2600" dirty="0" smtClean="0">
                <a:latin typeface="Courier New" pitchFamily="49" charset="0"/>
              </a:rPr>
              <a:t> : [?</a:t>
            </a:r>
            <a:r>
              <a:rPr lang="en-US" sz="2600" dirty="0" err="1" smtClean="0">
                <a:latin typeface="Courier New" pitchFamily="49" charset="0"/>
              </a:rPr>
              <a:t>pt</a:t>
            </a:r>
            <a:r>
              <a:rPr lang="en-US" sz="2600" dirty="0" smtClean="0">
                <a:latin typeface="Courier New" pitchFamily="49" charset="0"/>
              </a:rPr>
              <a:t>, ?</a:t>
            </a:r>
            <a:r>
              <a:rPr lang="en-US" sz="2600" dirty="0" err="1" smtClean="0">
                <a:latin typeface="Courier New" pitchFamily="49" charset="0"/>
              </a:rPr>
              <a:t>em</a:t>
            </a:r>
            <a:r>
              <a:rPr lang="en-US" sz="2600" dirty="0" smtClean="0">
                <a:latin typeface="Courier New" pitchFamily="49" charset="0"/>
              </a:rPr>
              <a:t>,?%, ?</a:t>
            </a:r>
            <a:r>
              <a:rPr lang="en-US" sz="2600" dirty="0" err="1" smtClean="0">
                <a:latin typeface="Courier New" pitchFamily="49" charset="0"/>
              </a:rPr>
              <a:t>px</a:t>
            </a:r>
            <a:r>
              <a:rPr lang="en-US" sz="2600" smtClean="0">
                <a:latin typeface="Courier New" pitchFamily="49" charset="0"/>
              </a:rPr>
              <a:t>]</a:t>
            </a:r>
            <a:endParaRPr lang="en-US" sz="2600" dirty="0" smtClean="0">
              <a:latin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CD1A68-5B1D-4FED-B676-50B3F2494DED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032ACE-0174-4485-A86A-A84AE35F67BF}" type="slidenum">
              <a:rPr lang="en-US" altLang="en-US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0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0" y="685800"/>
            <a:ext cx="7863839" cy="10668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CSS Text</a:t>
            </a:r>
            <a:endParaRPr lang="en-US" dirty="0" smtClean="0">
              <a:solidFill>
                <a:srgbClr val="FF3300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752600"/>
            <a:ext cx="7711440" cy="4343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b="1" dirty="0">
                <a:latin typeface="Courier New" pitchFamily="49" charset="0"/>
              </a:rPr>
              <a:t>color</a:t>
            </a:r>
            <a:r>
              <a:rPr lang="en-US" sz="2600" dirty="0">
                <a:latin typeface="Courier New" pitchFamily="49" charset="0"/>
              </a:rPr>
              <a:t> : [</a:t>
            </a:r>
            <a:r>
              <a:rPr lang="en-US" sz="2600" dirty="0" err="1">
                <a:latin typeface="Courier New" pitchFamily="49" charset="0"/>
              </a:rPr>
              <a:t>màu</a:t>
            </a:r>
            <a:r>
              <a:rPr lang="en-US" sz="2600" dirty="0">
                <a:latin typeface="Courier New" pitchFamily="49" charset="0"/>
              </a:rPr>
              <a:t> </a:t>
            </a:r>
            <a:r>
              <a:rPr lang="en-US" sz="2600" dirty="0" err="1">
                <a:latin typeface="Courier New" pitchFamily="49" charset="0"/>
              </a:rPr>
              <a:t>cho</a:t>
            </a:r>
            <a:r>
              <a:rPr lang="en-US" sz="2600" dirty="0">
                <a:latin typeface="Courier New" pitchFamily="49" charset="0"/>
              </a:rPr>
              <a:t> </a:t>
            </a:r>
            <a:r>
              <a:rPr lang="en-US" sz="2600" dirty="0" err="1">
                <a:latin typeface="Courier New" pitchFamily="49" charset="0"/>
              </a:rPr>
              <a:t>chữ</a:t>
            </a:r>
            <a:r>
              <a:rPr lang="en-US" sz="2600" dirty="0" smtClean="0">
                <a:latin typeface="Courier New" pitchFamily="49" charset="0"/>
              </a:rPr>
              <a:t>]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text-indent</a:t>
            </a:r>
            <a:r>
              <a:rPr lang="en-US" sz="2600" dirty="0" smtClean="0">
                <a:latin typeface="Courier New" pitchFamily="49" charset="0"/>
              </a:rPr>
              <a:t>:[</a:t>
            </a:r>
            <a:r>
              <a:rPr lang="en-US" sz="2600" dirty="0" err="1" smtClean="0">
                <a:latin typeface="Courier New" pitchFamily="49" charset="0"/>
              </a:rPr>
              <a:t>khoảng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cách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lề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trái</a:t>
            </a:r>
            <a:r>
              <a:rPr lang="en-US" sz="2600" dirty="0" smtClean="0">
                <a:latin typeface="Courier New" pitchFamily="49" charset="0"/>
              </a:rPr>
              <a:t> text </a:t>
            </a:r>
            <a:r>
              <a:rPr lang="en-US" sz="2600" dirty="0" err="1" smtClean="0">
                <a:latin typeface="Courier New" pitchFamily="49" charset="0"/>
              </a:rPr>
              <a:t>firstline</a:t>
            </a:r>
            <a:r>
              <a:rPr lang="en-US" sz="2600" dirty="0" smtClean="0">
                <a:latin typeface="Courier New" pitchFamily="49" charset="0"/>
              </a:rPr>
              <a:t>(</a:t>
            </a:r>
            <a:r>
              <a:rPr lang="en-US" sz="2600" dirty="0" err="1" smtClean="0">
                <a:latin typeface="Courier New" pitchFamily="49" charset="0"/>
              </a:rPr>
              <a:t>px</a:t>
            </a:r>
            <a:r>
              <a:rPr lang="en-US" sz="2600" dirty="0" smtClean="0">
                <a:latin typeface="Courier New" pitchFamily="49" charset="0"/>
              </a:rPr>
              <a:t>)]</a:t>
            </a:r>
          </a:p>
          <a:p>
            <a:pPr eaLnBrk="1" hangingPunct="1"/>
            <a:r>
              <a:rPr lang="en-US" sz="2600" b="1" smtClean="0">
                <a:latin typeface="Courier New" pitchFamily="49" charset="0"/>
              </a:rPr>
              <a:t>text-align</a:t>
            </a:r>
            <a:r>
              <a:rPr lang="en-US" sz="2600" smtClean="0">
                <a:latin typeface="Courier New" pitchFamily="49" charset="0"/>
              </a:rPr>
              <a:t>: [</a:t>
            </a:r>
            <a:r>
              <a:rPr lang="en-US" sz="2600" dirty="0" err="1" smtClean="0">
                <a:latin typeface="Courier New" pitchFamily="49" charset="0"/>
              </a:rPr>
              <a:t>left,right,center,justify</a:t>
            </a:r>
            <a:r>
              <a:rPr lang="en-US" sz="2600" dirty="0" smtClean="0">
                <a:latin typeface="Courier New" pitchFamily="49" charset="0"/>
              </a:rPr>
              <a:t>(</a:t>
            </a:r>
            <a:r>
              <a:rPr lang="en-US" sz="2600" dirty="0" err="1" smtClean="0">
                <a:latin typeface="Courier New" pitchFamily="49" charset="0"/>
              </a:rPr>
              <a:t>canh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lề</a:t>
            </a:r>
            <a:r>
              <a:rPr lang="en-US" sz="2600" dirty="0" smtClean="0">
                <a:latin typeface="Courier New" pitchFamily="49" charset="0"/>
              </a:rPr>
              <a:t>)]</a:t>
            </a:r>
          </a:p>
          <a:p>
            <a:pPr eaLnBrk="1" hangingPunct="1"/>
            <a:r>
              <a:rPr lang="en-US" sz="2600" b="1" dirty="0" smtClean="0">
                <a:latin typeface="Courier New" pitchFamily="49" charset="0"/>
              </a:rPr>
              <a:t>text-</a:t>
            </a:r>
            <a:r>
              <a:rPr lang="en-US" sz="2600" b="1" dirty="0" err="1" smtClean="0">
                <a:latin typeface="Courier New" pitchFamily="49" charset="0"/>
              </a:rPr>
              <a:t>valign</a:t>
            </a:r>
            <a:r>
              <a:rPr lang="en-US" sz="2600" dirty="0" smtClean="0">
                <a:latin typeface="Courier New" pitchFamily="49" charset="0"/>
              </a:rPr>
              <a:t>:[top, middle, bottom, sub, super] </a:t>
            </a:r>
            <a:r>
              <a:rPr lang="en-US" sz="2600" dirty="0" err="1" smtClean="0">
                <a:latin typeface="Courier New" pitchFamily="49" charset="0"/>
              </a:rPr>
              <a:t>canh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lề</a:t>
            </a:r>
            <a:r>
              <a:rPr lang="en-US" sz="2600" dirty="0" smtClean="0">
                <a:latin typeface="Courier New" pitchFamily="49" charset="0"/>
              </a:rPr>
              <a:t> </a:t>
            </a:r>
            <a:r>
              <a:rPr lang="en-US" sz="2600" dirty="0" err="1" smtClean="0">
                <a:latin typeface="Courier New" pitchFamily="49" charset="0"/>
              </a:rPr>
              <a:t>dọc</a:t>
            </a:r>
            <a:endParaRPr lang="en-US" sz="2600" dirty="0" smtClean="0">
              <a:latin typeface="Courier New" pitchFamily="49" charset="0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1AACBD-C289-491A-976D-10B3400FD83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BDF546-2637-4CF9-AEE9-26F2E628A375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91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72653"/>
            <a:ext cx="8229600" cy="1143000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mtClean="0">
                <a:solidFill>
                  <a:srgbClr val="FF3300"/>
                </a:solidFill>
              </a:rPr>
              <a:t>CSS Text</a:t>
            </a:r>
            <a:endParaRPr lang="en-US" dirty="0" smtClean="0">
              <a:solidFill>
                <a:srgbClr val="FF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7772400" cy="4525963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Courier New" pitchFamily="49" charset="0"/>
              </a:rPr>
              <a:t>text-decoration</a:t>
            </a:r>
            <a:r>
              <a:rPr lang="en-US" sz="2400" dirty="0" smtClean="0">
                <a:latin typeface="Courier New" pitchFamily="49" charset="0"/>
              </a:rPr>
              <a:t>: [</a:t>
            </a:r>
            <a:r>
              <a:rPr lang="en-US" sz="2400" dirty="0" err="1">
                <a:latin typeface="Courier New" pitchFamily="49" charset="0"/>
              </a:rPr>
              <a:t>underline,overline,line</a:t>
            </a:r>
            <a:r>
              <a:rPr lang="en-US" sz="2400" dirty="0">
                <a:latin typeface="Courier New" pitchFamily="49" charset="0"/>
              </a:rPr>
              <a:t>-through, none]</a:t>
            </a:r>
          </a:p>
          <a:p>
            <a:pPr eaLnBrk="1" hangingPunct="1"/>
            <a:r>
              <a:rPr lang="en-US" sz="2400" b="1" dirty="0">
                <a:latin typeface="Courier New" pitchFamily="49" charset="0"/>
              </a:rPr>
              <a:t>letter-spacing </a:t>
            </a:r>
            <a:r>
              <a:rPr lang="en-US" sz="2400" dirty="0">
                <a:latin typeface="Courier New" pitchFamily="49" charset="0"/>
              </a:rPr>
              <a:t>:[</a:t>
            </a:r>
            <a:r>
              <a:rPr lang="en-US" sz="2400" dirty="0" err="1" smtClean="0">
                <a:latin typeface="Courier New" pitchFamily="49" charset="0"/>
              </a:rPr>
              <a:t>px-khoảng</a:t>
            </a:r>
            <a:r>
              <a:rPr lang="en-US" sz="2400" dirty="0" smtClean="0">
                <a:latin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</a:rPr>
              <a:t>cách</a:t>
            </a:r>
            <a:r>
              <a:rPr lang="en-US" sz="2400" dirty="0" smtClean="0">
                <a:latin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</a:rPr>
              <a:t>ký</a:t>
            </a:r>
            <a:r>
              <a:rPr lang="en-US" sz="2400" dirty="0" smtClean="0">
                <a:latin typeface="Courier New" pitchFamily="49" charset="0"/>
              </a:rPr>
              <a:t> </a:t>
            </a:r>
            <a:r>
              <a:rPr lang="en-US" sz="2400" dirty="0" err="1" smtClean="0">
                <a:latin typeface="Courier New" pitchFamily="49" charset="0"/>
              </a:rPr>
              <a:t>tự</a:t>
            </a:r>
            <a:r>
              <a:rPr lang="en-US" sz="2400" dirty="0" smtClean="0">
                <a:latin typeface="Courier New" pitchFamily="49" charset="0"/>
              </a:rPr>
              <a:t>]</a:t>
            </a:r>
            <a:endParaRPr lang="en-US" sz="2400" dirty="0">
              <a:latin typeface="Courier New" pitchFamily="49" charset="0"/>
            </a:endParaRPr>
          </a:p>
          <a:p>
            <a:pPr eaLnBrk="1" hangingPunct="1"/>
            <a:r>
              <a:rPr lang="en-US" sz="2400" b="1" dirty="0">
                <a:latin typeface="Courier New" pitchFamily="49" charset="0"/>
              </a:rPr>
              <a:t>text-transform </a:t>
            </a:r>
            <a:r>
              <a:rPr lang="en-US" sz="2400" dirty="0">
                <a:latin typeface="Courier New" pitchFamily="49" charset="0"/>
              </a:rPr>
              <a:t>:[capitalize, uppercase, lowercase, none]</a:t>
            </a:r>
          </a:p>
          <a:p>
            <a:pPr eaLnBrk="1" hangingPunct="1"/>
            <a:r>
              <a:rPr lang="en-US" sz="2400" b="1" dirty="0" smtClean="0">
                <a:latin typeface="Courier New" pitchFamily="49" charset="0"/>
              </a:rPr>
              <a:t>line-height</a:t>
            </a:r>
            <a:r>
              <a:rPr lang="en-US" sz="2400" dirty="0">
                <a:latin typeface="Courier New" pitchFamily="49" charset="0"/>
              </a:rPr>
              <a:t>:[</a:t>
            </a:r>
            <a:r>
              <a:rPr lang="en-US" sz="2400" dirty="0" err="1">
                <a:latin typeface="Courier New" pitchFamily="49" charset="0"/>
              </a:rPr>
              <a:t>khoảng</a:t>
            </a:r>
            <a:r>
              <a:rPr lang="en-US" sz="2400" dirty="0">
                <a:latin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</a:rPr>
              <a:t>cách</a:t>
            </a:r>
            <a:r>
              <a:rPr lang="en-US" sz="2400" dirty="0">
                <a:latin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</a:rPr>
              <a:t>dòng</a:t>
            </a:r>
            <a:r>
              <a:rPr lang="en-US" sz="2400" dirty="0">
                <a:latin typeface="Courier New" pitchFamily="49" charset="0"/>
              </a:rPr>
              <a:t>]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B3D88E-8E83-4180-9B8F-1CE2E414F20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19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4"/>
          <p:cNvSpPr>
            <a:spLocks noGrp="1" noChangeArrowheads="1"/>
          </p:cNvSpPr>
          <p:nvPr>
            <p:ph type="title"/>
          </p:nvPr>
        </p:nvSpPr>
        <p:spPr>
          <a:xfrm>
            <a:off x="801352" y="826839"/>
            <a:ext cx="8229600" cy="9257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CSS Margin và Padding: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8D7399-40B3-482D-B0E2-3D438CD4A84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D63A4-37E8-4BD2-B3CB-2B2664BA597B}" type="slidenum">
              <a:rPr lang="en-US" altLang="en-US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2560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75" y="2005012"/>
            <a:ext cx="32766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000"/>
            <a:ext cx="3429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53000"/>
            <a:ext cx="33528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38387"/>
            <a:ext cx="417938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81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BA9C699-7807-42D3-B238-8ED331335C8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62187"/>
            <a:ext cx="36195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90" y="2819400"/>
            <a:ext cx="43624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795665" y="867924"/>
            <a:ext cx="8229600" cy="925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mtClean="0"/>
              <a:t>CSS Margin và Padding:</a:t>
            </a:r>
          </a:p>
        </p:txBody>
      </p:sp>
    </p:spTree>
    <p:extLst>
      <p:ext uri="{BB962C8B-B14F-4D97-AF65-F5344CB8AC3E}">
        <p14:creationId xmlns:p14="http://schemas.microsoft.com/office/powerpoint/2010/main" val="19994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3074" name="Rectangle 3"/>
          <p:cNvSpPr>
            <a:spLocks noGrp="1" noChangeArrowheads="1"/>
          </p:cNvSpPr>
          <p:nvPr>
            <p:ph idx="1"/>
          </p:nvPr>
        </p:nvSpPr>
        <p:spPr>
          <a:xfrm>
            <a:off x="822961" y="1719511"/>
            <a:ext cx="8210550" cy="5105400"/>
          </a:xfrm>
        </p:spPr>
        <p:txBody>
          <a:bodyPr>
            <a:noAutofit/>
          </a:bodyPr>
          <a:lstStyle/>
          <a:p>
            <a:r>
              <a:rPr lang="en-US" smtClean="0"/>
              <a:t>Cascading Style Sheet (CSS) nhằm thoả mản nhu cầu thẩm mỹ,  tính thống nhất cho trang HTML. </a:t>
            </a:r>
          </a:p>
          <a:p>
            <a:r>
              <a:rPr lang="en-US" smtClean="0"/>
              <a:t>Tiện ích:</a:t>
            </a:r>
          </a:p>
          <a:p>
            <a:pPr lvl="1"/>
            <a:r>
              <a:rPr lang="en-US" sz="2400" smtClean="0"/>
              <a:t>Tiết kiệm thời gian</a:t>
            </a:r>
          </a:p>
          <a:p>
            <a:pPr lvl="1"/>
            <a:r>
              <a:rPr lang="en-US" sz="2400" smtClean="0"/>
              <a:t>Khi thay đổi định dạng chỉ cần thay đổi CSS, các trang khác sẽ tự động cập nhật sự thay đổi.</a:t>
            </a:r>
          </a:p>
          <a:p>
            <a:pPr lvl="1"/>
            <a:r>
              <a:rPr lang="en-US" sz="2400" smtClean="0"/>
              <a:t>CSS tạo các hiệu ứng đặc biệt.</a:t>
            </a:r>
          </a:p>
          <a:p>
            <a:r>
              <a:rPr lang="en-US" smtClean="0"/>
              <a:t>Bất lợi: Không một trình duyệt nào chấp nhận hoàn toàn các thuộc tính CSS.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9E6965-E8FC-412E-90B2-CD5B55F7BB6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6D32D1-A876-44AA-B71D-AEBC9335B0D0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1" y="990600"/>
            <a:ext cx="8229600" cy="71278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>
                <a:solidFill>
                  <a:srgbClr val="FF3300"/>
                </a:solidFill>
              </a:rPr>
              <a:t>CSS  position </a:t>
            </a:r>
            <a:r>
              <a:rPr lang="en-US" b="1" dirty="0" err="1" smtClean="0">
                <a:solidFill>
                  <a:srgbClr val="FF3300"/>
                </a:solidFill>
              </a:rPr>
              <a:t>của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đối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tượng</a:t>
            </a:r>
            <a:r>
              <a:rPr lang="en-US" b="1" dirty="0" smtClean="0">
                <a:solidFill>
                  <a:srgbClr val="FF3300"/>
                </a:solidFill>
              </a:rPr>
              <a:t>: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44919-4D5D-4435-8C3F-61C22C2EB20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A2999-F168-46F2-AC8E-15E54575BE91}" type="slidenum">
              <a:rPr lang="en-US" altLang="en-US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311" y="1938289"/>
            <a:ext cx="3461462" cy="218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88842" y="4208979"/>
            <a:ext cx="70104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Font typeface="Wingdings" pitchFamily="2" charset="2"/>
              <a:buChar char="§"/>
            </a:pPr>
            <a:r>
              <a:rPr lang="en-US" sz="2600"/>
              <a:t>position:[absolute,relative];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US" sz="2600"/>
              <a:t>top: [value];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US" sz="2600"/>
              <a:t>left: [value];</a:t>
            </a:r>
            <a:r>
              <a:rPr lang="en-US" sz="2600">
                <a:latin typeface="Arial" charset="0"/>
              </a:rPr>
              <a:t>  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US" sz="2600"/>
              <a:t>bottom: [value];</a:t>
            </a:r>
          </a:p>
          <a:p>
            <a:pPr eaLnBrk="0" hangingPunct="0">
              <a:buFont typeface="Wingdings" pitchFamily="2" charset="2"/>
              <a:buChar char="§"/>
            </a:pPr>
            <a:r>
              <a:rPr lang="en-US" sz="2600"/>
              <a:t>right: [value];</a:t>
            </a:r>
          </a:p>
        </p:txBody>
      </p:sp>
    </p:spTree>
    <p:extLst>
      <p:ext uri="{BB962C8B-B14F-4D97-AF65-F5344CB8AC3E}">
        <p14:creationId xmlns:p14="http://schemas.microsoft.com/office/powerpoint/2010/main" val="17783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solidFill>
                  <a:srgbClr val="FF3300"/>
                </a:solidFill>
              </a:rPr>
              <a:t>CSS  position </a:t>
            </a:r>
            <a:r>
              <a:rPr lang="en-US" b="1" dirty="0" err="1" smtClean="0">
                <a:solidFill>
                  <a:srgbClr val="FF3300"/>
                </a:solidFill>
              </a:rPr>
              <a:t>của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đối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tượng</a:t>
            </a:r>
            <a:r>
              <a:rPr lang="en-US" b="1" dirty="0" smtClean="0">
                <a:solidFill>
                  <a:srgbClr val="FF3300"/>
                </a:solidFill>
              </a:rPr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057400"/>
            <a:ext cx="7391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FD34BB-5AFC-429D-87DC-0C6B8227F37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8" y="1066800"/>
            <a:ext cx="3143250" cy="3800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066800"/>
            <a:ext cx="3200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solidFill>
                  <a:srgbClr val="FF3300"/>
                </a:solidFill>
              </a:rPr>
              <a:t>CSS  position </a:t>
            </a:r>
            <a:r>
              <a:rPr lang="en-US" b="1" dirty="0" err="1" smtClean="0">
                <a:solidFill>
                  <a:srgbClr val="FF3300"/>
                </a:solidFill>
              </a:rPr>
              <a:t>của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đối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err="1" smtClean="0">
                <a:solidFill>
                  <a:srgbClr val="FF3300"/>
                </a:solidFill>
              </a:rPr>
              <a:t>tượng</a:t>
            </a:r>
            <a:r>
              <a:rPr lang="en-US" b="1" dirty="0" smtClean="0">
                <a:solidFill>
                  <a:srgbClr val="FF3300"/>
                </a:solidFill>
              </a:rPr>
              <a:t>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02" y="2438400"/>
            <a:ext cx="7343775" cy="15144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02" y="4258559"/>
            <a:ext cx="2543175" cy="1638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6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822961" y="990600"/>
            <a:ext cx="8229600" cy="71278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>
                <a:solidFill>
                  <a:srgbClr val="FF3300"/>
                </a:solidFill>
              </a:rPr>
              <a:t>CSS  position của đối tượng: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A14CB4-FFE5-475B-981C-18E491357EF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1BCC45-6402-421B-B462-FD6439EB7454}" type="slidenum">
              <a:rPr lang="en-US" altLang="en-US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2632"/>
            <a:ext cx="3505200" cy="426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2" y="2514600"/>
            <a:ext cx="4343400" cy="27308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565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>
                <a:solidFill>
                  <a:srgbClr val="FF0000"/>
                </a:solidFill>
              </a:rPr>
              <a:t>CSS </a:t>
            </a:r>
            <a:r>
              <a:rPr lang="en-US" sz="4000" dirty="0" err="1" smtClean="0">
                <a:solidFill>
                  <a:srgbClr val="FF0000"/>
                </a:solidFill>
              </a:rPr>
              <a:t>về</a:t>
            </a:r>
            <a:r>
              <a:rPr lang="en-US" sz="4000" dirty="0" smtClean="0">
                <a:solidFill>
                  <a:srgbClr val="FF0000"/>
                </a:solidFill>
              </a:rPr>
              <a:t> floating 1  </a:t>
            </a:r>
            <a:r>
              <a:rPr lang="en-US" sz="4000" dirty="0" err="1" smtClean="0">
                <a:solidFill>
                  <a:srgbClr val="FF0000"/>
                </a:solidFill>
              </a:rPr>
              <a:t>đối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tượng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945" y="5602509"/>
            <a:ext cx="3505200" cy="8683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Floating</a:t>
            </a:r>
            <a:r>
              <a:rPr lang="en-US" sz="2800" smtClean="0"/>
              <a:t>: right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0F18D1-DB14-483D-BEE5-A1446DFE74AB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1" y="1981200"/>
            <a:ext cx="66294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69673" y="5586535"/>
            <a:ext cx="3505200" cy="8683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lang="en-US" sz="2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mtClean="0"/>
              <a:t>Floating: 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59" y="304800"/>
            <a:ext cx="7910535" cy="1400530"/>
          </a:xfrm>
        </p:spPr>
        <p:txBody>
          <a:bodyPr/>
          <a:lstStyle/>
          <a:p>
            <a:r>
              <a:rPr lang="en-US"/>
              <a:t>CSS về floating 1  đối tượng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489" y="4960211"/>
            <a:ext cx="3048000" cy="563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Floating: normal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E90D3-DEE2-4B2B-B148-067477C509F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5" y="1802712"/>
            <a:ext cx="5257800" cy="315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03843" y="5016648"/>
            <a:ext cx="3771900" cy="1447802"/>
          </a:xfrm>
          <a:prstGeom prst="rect">
            <a:avLst/>
          </a:prstGeom>
          <a:extLst/>
        </p:spPr>
        <p:txBody>
          <a:bodyPr vert="horz" lIns="0" tIns="45720" rIns="0" bIns="45720" rtlCol="0">
            <a:normAutofit/>
          </a:bodyPr>
          <a:lstStyle>
            <a:lvl1pPr marL="91440" indent="-9144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28650" indent="-17145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628650" indent="-171450" defTabSz="91440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749808" indent="-18288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932688" indent="-18288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Char char="◦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9pPr>
          </a:lstStyle>
          <a:p>
            <a:r>
              <a:rPr lang="en-US" dirty="0"/>
              <a:t>Floating: left </a:t>
            </a:r>
            <a:r>
              <a:rPr lang="en-US" dirty="0" err="1"/>
              <a:t>cho</a:t>
            </a:r>
            <a:r>
              <a:rPr lang="en-US" dirty="0"/>
              <a:t> 3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52459" y="304800"/>
            <a:ext cx="7910535" cy="1400530"/>
          </a:xfrm>
        </p:spPr>
        <p:txBody>
          <a:bodyPr/>
          <a:lstStyle/>
          <a:p>
            <a:r>
              <a:rPr lang="en-US"/>
              <a:t>CSS về </a:t>
            </a:r>
            <a:r>
              <a:rPr lang="en-US" smtClean="0"/>
              <a:t>floating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0841" y="4259264"/>
            <a:ext cx="1295400" cy="662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7EBAE8-00B7-468F-BF52-A32460E7DEA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88" y="1887147"/>
            <a:ext cx="7010400" cy="220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7"/>
          <p:cNvSpPr txBox="1">
            <a:spLocks/>
          </p:cNvSpPr>
          <p:nvPr/>
        </p:nvSpPr>
        <p:spPr bwMode="auto">
          <a:xfrm>
            <a:off x="3082685" y="4259263"/>
            <a:ext cx="2081289" cy="66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Floating: right</a:t>
            </a:r>
            <a:endParaRPr lang="en-US" sz="2400" dirty="0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 bwMode="auto">
          <a:xfrm>
            <a:off x="5336918" y="4259263"/>
            <a:ext cx="2587882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Floating: right.</a:t>
            </a:r>
          </a:p>
          <a:p>
            <a:pPr marL="0" indent="0">
              <a:buNone/>
            </a:pP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tượng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floating, </a:t>
            </a:r>
            <a:r>
              <a:rPr lang="en-US" sz="2400" dirty="0" err="1" smtClean="0"/>
              <a:t>dùng</a:t>
            </a:r>
            <a:r>
              <a:rPr lang="en-US" sz="2400" dirty="0" smtClean="0"/>
              <a:t> clear: right.</a:t>
            </a:r>
          </a:p>
        </p:txBody>
      </p:sp>
    </p:spTree>
    <p:extLst>
      <p:ext uri="{BB962C8B-B14F-4D97-AF65-F5344CB8AC3E}">
        <p14:creationId xmlns:p14="http://schemas.microsoft.com/office/powerpoint/2010/main" val="27284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3200" b="1" smtClean="0">
                <a:solidFill>
                  <a:srgbClr val="FF3300"/>
                </a:solidFill>
                <a:latin typeface="Arial" charset="0"/>
              </a:rPr>
              <a:t>CSS </a:t>
            </a:r>
            <a:r>
              <a:rPr lang="en-US" sz="3200" b="1" dirty="0" err="1">
                <a:solidFill>
                  <a:srgbClr val="FF3300"/>
                </a:solidFill>
                <a:latin typeface="Arial" charset="0"/>
              </a:rPr>
              <a:t>về</a:t>
            </a:r>
            <a:r>
              <a:rPr lang="en-US" sz="3200" b="1" dirty="0">
                <a:solidFill>
                  <a:srgbClr val="FF3300"/>
                </a:solidFill>
                <a:latin typeface="Arial" charset="0"/>
              </a:rPr>
              <a:t> Size (width, </a:t>
            </a:r>
            <a:r>
              <a:rPr lang="en-US" sz="3200" b="1">
                <a:solidFill>
                  <a:srgbClr val="FF3300"/>
                </a:solidFill>
                <a:latin typeface="Arial" charset="0"/>
              </a:rPr>
              <a:t>height</a:t>
            </a:r>
            <a:r>
              <a:rPr lang="en-US" sz="3200" b="1" smtClean="0">
                <a:solidFill>
                  <a:srgbClr val="FF3300"/>
                </a:solidFill>
                <a:latin typeface="Arial" charset="0"/>
              </a:rPr>
              <a:t>)</a:t>
            </a:r>
            <a:endParaRPr lang="en-US" sz="3200" b="1" dirty="0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8162EC-D366-42A6-91F6-A2C462053CF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822960" y="2057400"/>
            <a:ext cx="778722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600" smtClean="0">
                <a:cs typeface="Courier New" panose="02070309020205020404" pitchFamily="49" charset="0"/>
              </a:rPr>
              <a:t>Width: [giá trị]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2600" smtClean="0">
                <a:cs typeface="Courier New" panose="02070309020205020404" pitchFamily="49" charset="0"/>
              </a:rPr>
              <a:t>Height: [giá trị]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600" u="sng" smtClean="0">
                <a:latin typeface="+mn-lt"/>
              </a:rPr>
              <a:t>Lưu </a:t>
            </a:r>
            <a:r>
              <a:rPr lang="vi-VN" sz="2600" u="sng" dirty="0">
                <a:latin typeface="+mn-lt"/>
              </a:rPr>
              <a:t>ý:  </a:t>
            </a:r>
            <a:endParaRPr lang="en-US" sz="2600" u="sng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US" sz="2600" dirty="0" smtClean="0">
                <a:latin typeface="+mn-lt"/>
              </a:rPr>
              <a:t>width: </a:t>
            </a:r>
            <a:r>
              <a:rPr lang="en-US" sz="2600" dirty="0" err="1" smtClean="0">
                <a:solidFill>
                  <a:srgbClr val="FF0000"/>
                </a:solidFill>
                <a:latin typeface="+mn-lt"/>
              </a:rPr>
              <a:t>xác</a:t>
            </a:r>
            <a:r>
              <a:rPr lang="en-US" sz="26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+mn-lt"/>
              </a:rPr>
              <a:t>định</a:t>
            </a:r>
            <a:r>
              <a:rPr lang="en-US" sz="26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+mn-lt"/>
              </a:rPr>
              <a:t>rõ</a:t>
            </a:r>
            <a:r>
              <a:rPr lang="en-US" sz="26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+mn-lt"/>
              </a:rPr>
              <a:t>ràng</a:t>
            </a:r>
            <a:endParaRPr lang="en-US" sz="2600" dirty="0" smtClean="0">
              <a:solidFill>
                <a:srgbClr val="FF0000"/>
              </a:solidFill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en-US" sz="2600" dirty="0" smtClean="0">
                <a:latin typeface="+mn-lt"/>
              </a:rPr>
              <a:t>height</a:t>
            </a:r>
            <a:r>
              <a:rPr lang="en-US" sz="2600" smtClean="0">
                <a:latin typeface="+mn-lt"/>
              </a:rPr>
              <a:t>: </a:t>
            </a:r>
            <a:r>
              <a:rPr lang="en-US" sz="2600" smtClean="0">
                <a:solidFill>
                  <a:srgbClr val="FF0000"/>
                </a:solidFill>
                <a:latin typeface="+mn-lt"/>
              </a:rPr>
              <a:t>auto</a:t>
            </a: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3C1B99-EB26-4464-862D-9C16CD5C10D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0"/>
            <a:ext cx="6134100" cy="1952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0" y="1066800"/>
            <a:ext cx="6021200" cy="25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4098" name="Rectangle 3"/>
          <p:cNvSpPr>
            <a:spLocks noGrp="1" noChangeArrowheads="1"/>
          </p:cNvSpPr>
          <p:nvPr>
            <p:ph idx="1"/>
          </p:nvPr>
        </p:nvSpPr>
        <p:spPr>
          <a:xfrm>
            <a:off x="915752" y="1676400"/>
            <a:ext cx="7694847" cy="5029200"/>
          </a:xfrm>
        </p:spPr>
        <p:txBody>
          <a:bodyPr>
            <a:normAutofit/>
          </a:bodyPr>
          <a:lstStyle/>
          <a:p>
            <a:pPr marL="571500" indent="-571500" eaLnBrk="1" hangingPunct="1"/>
            <a:r>
              <a:rPr lang="en-US" sz="2600" b="1" smtClean="0"/>
              <a:t>Cách tạo:</a:t>
            </a:r>
            <a:endParaRPr lang="en-US" sz="2600" b="1"/>
          </a:p>
          <a:p>
            <a:pPr marL="571500" indent="-571500" eaLnBrk="1" hangingPunct="1"/>
            <a:endParaRPr lang="en-US" sz="2600" b="1" smtClean="0"/>
          </a:p>
          <a:p>
            <a:pPr marL="0" indent="0" eaLnBrk="1" hangingPunct="1">
              <a:buNone/>
            </a:pPr>
            <a:endParaRPr lang="en-US" sz="2600" b="1" smtClean="0"/>
          </a:p>
          <a:p>
            <a:pPr marL="571500" indent="-571500" eaLnBrk="1" hangingPunct="1"/>
            <a:r>
              <a:rPr lang="en-US" sz="2600" b="1" smtClean="0"/>
              <a:t>Trong đó: </a:t>
            </a:r>
          </a:p>
          <a:p>
            <a:pPr marL="0" indent="0" eaLnBrk="1" hangingPunct="1">
              <a:buNone/>
            </a:pPr>
            <a:r>
              <a:rPr lang="en-US" sz="2600" smtClean="0"/>
              <a:t>Selector: là các thành phần trên trang HTML cần thiết lập CSS. Có 3 loại Selector cơ bản:</a:t>
            </a:r>
          </a:p>
          <a:p>
            <a:pPr marL="0" indent="0" eaLnBrk="1" hangingPunct="1">
              <a:buNone/>
            </a:pPr>
            <a:r>
              <a:rPr lang="en-US" sz="2600"/>
              <a:t>	</a:t>
            </a:r>
            <a:r>
              <a:rPr lang="en-US" sz="2600" smtClean="0"/>
              <a:t>- Tên thẻ HTML</a:t>
            </a:r>
          </a:p>
          <a:p>
            <a:pPr marL="0" indent="0" eaLnBrk="1" hangingPunct="1">
              <a:buNone/>
            </a:pPr>
            <a:r>
              <a:rPr lang="en-US" sz="2600"/>
              <a:t>	</a:t>
            </a:r>
            <a:r>
              <a:rPr lang="en-US" sz="2600" smtClean="0"/>
              <a:t>- Thuộc tính id</a:t>
            </a:r>
          </a:p>
          <a:p>
            <a:pPr marL="0" indent="0" eaLnBrk="1" hangingPunct="1">
              <a:buNone/>
            </a:pPr>
            <a:r>
              <a:rPr lang="en-US" sz="2600"/>
              <a:t>	</a:t>
            </a:r>
            <a:r>
              <a:rPr lang="en-US" sz="2600" smtClean="0"/>
              <a:t>-Thuộc tính class</a:t>
            </a:r>
            <a:endParaRPr lang="en-US" sz="2600"/>
          </a:p>
          <a:p>
            <a:pPr marL="344488" lvl="1" indent="0" eaLnBrk="1" hangingPunct="1">
              <a:buNone/>
            </a:pPr>
            <a:endParaRPr lang="en-US" sz="2600" smtClean="0"/>
          </a:p>
          <a:p>
            <a:pPr marL="344488" lvl="1" indent="0" eaLnBrk="1" hangingPunct="1">
              <a:buNone/>
            </a:pPr>
            <a:endParaRPr lang="en-US" sz="2600"/>
          </a:p>
          <a:p>
            <a:pPr marL="344488" lvl="1" indent="0" eaLnBrk="1" hangingPunct="1">
              <a:buNone/>
            </a:pPr>
            <a:endParaRPr lang="en-US" sz="2600" smtClean="0"/>
          </a:p>
          <a:p>
            <a:pPr marL="344488" lvl="1" indent="0" eaLnBrk="1" hangingPunct="1">
              <a:buNone/>
            </a:pPr>
            <a:endParaRPr lang="en-US" sz="2600"/>
          </a:p>
          <a:p>
            <a:pPr marL="344488" lvl="1" indent="0" eaLnBrk="1" hangingPunct="1">
              <a:buNone/>
            </a:pPr>
            <a:endParaRPr lang="en-US" sz="2600" smtClean="0"/>
          </a:p>
          <a:p>
            <a:pPr marL="344488" lvl="1" indent="0" eaLnBrk="1" hangingPunct="1">
              <a:buNone/>
            </a:pPr>
            <a:endParaRPr lang="en-US" sz="2600" smtClean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51FB80-C222-40A3-A4CA-D871022938F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38F01-1312-4BBC-B634-E0524B0D1AF5}" type="slidenum">
              <a:rPr lang="en-US" altLang="en-US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29768" y="1838335"/>
            <a:ext cx="3456363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cs typeface="Courier New" pitchFamily="49" charset="0"/>
              </a:rPr>
              <a:t>selector </a:t>
            </a:r>
            <a:r>
              <a:rPr lang="en-US" sz="2400" b="1" dirty="0">
                <a:cs typeface="Courier New" pitchFamily="49" charset="0"/>
              </a:rPr>
              <a:t>{</a:t>
            </a:r>
          </a:p>
          <a:p>
            <a:r>
              <a:rPr lang="en-US" sz="2400" b="1" i="1" dirty="0">
                <a:cs typeface="Courier New" pitchFamily="49" charset="0"/>
              </a:rPr>
              <a:t>property</a:t>
            </a:r>
            <a:r>
              <a:rPr lang="en-US" sz="2400" b="1" dirty="0">
                <a:cs typeface="Courier New" pitchFamily="49" charset="0"/>
              </a:rPr>
              <a:t>: </a:t>
            </a:r>
            <a:r>
              <a:rPr lang="en-US" sz="2400" b="1" i="1" dirty="0">
                <a:cs typeface="Courier New" pitchFamily="49" charset="0"/>
              </a:rPr>
              <a:t>value</a:t>
            </a:r>
            <a:r>
              <a:rPr lang="en-US" sz="2400" b="1" dirty="0">
                <a:cs typeface="Courier New" pitchFamily="49" charset="0"/>
              </a:rPr>
              <a:t>;</a:t>
            </a:r>
          </a:p>
          <a:p>
            <a:r>
              <a:rPr lang="en-US" sz="2400" b="1" i="1" dirty="0">
                <a:cs typeface="Courier New" pitchFamily="49" charset="0"/>
              </a:rPr>
              <a:t>property</a:t>
            </a:r>
            <a:r>
              <a:rPr lang="en-US" sz="2400" b="1" dirty="0">
                <a:cs typeface="Courier New" pitchFamily="49" charset="0"/>
              </a:rPr>
              <a:t>: </a:t>
            </a:r>
            <a:r>
              <a:rPr lang="en-US" sz="2400" b="1" i="1" dirty="0">
                <a:cs typeface="Courier New" pitchFamily="49" charset="0"/>
              </a:rPr>
              <a:t>value</a:t>
            </a:r>
            <a:r>
              <a:rPr lang="en-US" sz="2400" b="1" dirty="0">
                <a:cs typeface="Courier New" pitchFamily="49" charset="0"/>
              </a:rPr>
              <a:t>;</a:t>
            </a:r>
          </a:p>
          <a:p>
            <a:r>
              <a:rPr lang="en-US" sz="2400" b="1" i="1" dirty="0">
                <a:cs typeface="Courier New" pitchFamily="49" charset="0"/>
              </a:rPr>
              <a:t>...</a:t>
            </a:r>
          </a:p>
          <a:p>
            <a:r>
              <a:rPr lang="en-US" sz="2400" b="1" i="1" dirty="0">
                <a:cs typeface="Courier New" pitchFamily="49" charset="0"/>
              </a:rPr>
              <a:t>p</a:t>
            </a:r>
            <a:r>
              <a:rPr lang="en-US" sz="2400" b="1" i="1" dirty="0" smtClean="0">
                <a:cs typeface="Courier New" pitchFamily="49" charset="0"/>
              </a:rPr>
              <a:t>roperty: </a:t>
            </a:r>
            <a:r>
              <a:rPr lang="en-US" sz="2400" b="1" i="1" smtClean="0">
                <a:cs typeface="Courier New" pitchFamily="49" charset="0"/>
              </a:rPr>
              <a:t>value;}</a:t>
            </a:r>
            <a:endParaRPr lang="en-US" sz="24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234" y="4958597"/>
            <a:ext cx="4792456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rgbClr val="FF0000"/>
                </a:solidFill>
              </a:rPr>
              <a:t>CSS </a:t>
            </a:r>
            <a:r>
              <a:rPr lang="en-US" sz="3800" b="1" dirty="0" smtClean="0">
                <a:solidFill>
                  <a:srgbClr val="FF0000"/>
                </a:solidFill>
              </a:rPr>
              <a:t>bullets - Lists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057400"/>
            <a:ext cx="6549490" cy="4191006"/>
          </a:xfrm>
        </p:spPr>
        <p:txBody>
          <a:bodyPr>
            <a:normAutofit/>
          </a:bodyPr>
          <a:lstStyle/>
          <a:p>
            <a:r>
              <a:rPr lang="en-US" sz="2600" dirty="0" smtClean="0">
                <a:cs typeface="Courier New" pitchFamily="49" charset="0"/>
              </a:rPr>
              <a:t>List-style-type: {none, circle, square, disc}</a:t>
            </a:r>
          </a:p>
          <a:p>
            <a:r>
              <a:rPr lang="en-US" sz="2600" dirty="0">
                <a:cs typeface="Courier New" pitchFamily="49" charset="0"/>
              </a:rPr>
              <a:t>L</a:t>
            </a:r>
            <a:r>
              <a:rPr lang="en-US" sz="2600" dirty="0" smtClean="0">
                <a:cs typeface="Courier New" pitchFamily="49" charset="0"/>
              </a:rPr>
              <a:t>ist-style-image</a:t>
            </a:r>
            <a:r>
              <a:rPr lang="en-US" sz="2600" dirty="0">
                <a:cs typeface="Courier New" pitchFamily="49" charset="0"/>
              </a:rPr>
              <a:t>: </a:t>
            </a:r>
            <a:r>
              <a:rPr lang="en-US" sz="2600" dirty="0" err="1">
                <a:cs typeface="Courier New" pitchFamily="49" charset="0"/>
              </a:rPr>
              <a:t>url</a:t>
            </a:r>
            <a:r>
              <a:rPr lang="en-US" sz="2600" dirty="0">
                <a:cs typeface="Courier New" pitchFamily="49" charset="0"/>
              </a:rPr>
              <a:t> (images/bullet.gif</a:t>
            </a:r>
            <a:r>
              <a:rPr lang="en-US" sz="2600" dirty="0" smtClean="0">
                <a:cs typeface="Courier New" pitchFamily="49" charset="0"/>
              </a:rPr>
              <a:t>)}</a:t>
            </a:r>
          </a:p>
          <a:p>
            <a:r>
              <a:rPr lang="en-US" sz="2600" dirty="0">
                <a:cs typeface="Courier New" pitchFamily="49" charset="0"/>
              </a:rPr>
              <a:t>L</a:t>
            </a:r>
            <a:r>
              <a:rPr lang="en-US" sz="2600" dirty="0" smtClean="0">
                <a:cs typeface="Courier New" pitchFamily="49" charset="0"/>
              </a:rPr>
              <a:t>ist-style-position</a:t>
            </a:r>
            <a:r>
              <a:rPr lang="en-US" sz="2600" dirty="0">
                <a:cs typeface="Courier New" pitchFamily="49" charset="0"/>
              </a:rPr>
              <a:t>: [inside/outside</a:t>
            </a:r>
            <a:r>
              <a:rPr lang="en-US" sz="2400" dirty="0" smtClean="0">
                <a:cs typeface="Courier New" pitchFamily="49" charset="0"/>
              </a:rPr>
              <a:t>]</a:t>
            </a:r>
            <a:endParaRPr lang="en-US" sz="2600" dirty="0" smtClean="0">
              <a:cs typeface="Courier New" pitchFamily="49" charset="0"/>
            </a:endParaRPr>
          </a:p>
          <a:p>
            <a:endParaRPr lang="en-US" sz="2600" dirty="0">
              <a:cs typeface="Courier New" pitchFamily="49" charset="0"/>
            </a:endParaRPr>
          </a:p>
          <a:p>
            <a:endParaRPr lang="en-US" sz="2600" dirty="0" smtClean="0">
              <a:cs typeface="Courier New" pitchFamily="49" charset="0"/>
            </a:endParaRPr>
          </a:p>
          <a:p>
            <a:endParaRPr lang="en-US" sz="2600" dirty="0" smtClean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0F61FB-3835-4DE2-9567-FFF772259B0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bullets - Lists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50F5F4-80D6-4980-96AD-A88B080B3A2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01" y="2133600"/>
            <a:ext cx="4333875" cy="36099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056568"/>
            <a:ext cx="3091448" cy="376403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84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543801" cy="402336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dislay</a:t>
            </a:r>
            <a:r>
              <a:rPr lang="en-US" dirty="0" smtClean="0"/>
              <a:t> : [none, block, inline]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66" y="2311288"/>
            <a:ext cx="4169561" cy="3937112"/>
          </a:xfrm>
          <a:prstGeom prst="rect">
            <a:avLst/>
          </a:prstGeom>
          <a:ln>
            <a:solidFill>
              <a:srgbClr val="3333CC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5067296" y="5453064"/>
            <a:ext cx="2438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62542" y="4114800"/>
            <a:ext cx="29146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" y="2712424"/>
            <a:ext cx="4305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Menu Bar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04" y="2349717"/>
            <a:ext cx="4714875" cy="16668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4" y="1976241"/>
            <a:ext cx="2743200" cy="30582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74" y="5441913"/>
            <a:ext cx="7153275" cy="7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3300"/>
                </a:solidFill>
                <a:latin typeface="Arial" charset="0"/>
              </a:rPr>
              <a:t>CSS </a:t>
            </a:r>
            <a:r>
              <a:rPr lang="en-US" dirty="0" err="1" smtClean="0">
                <a:solidFill>
                  <a:srgbClr val="FF3300"/>
                </a:solidFill>
                <a:latin typeface="Arial" charset="0"/>
              </a:rPr>
              <a:t>về</a:t>
            </a:r>
            <a:r>
              <a:rPr lang="en-US" dirty="0" smtClean="0">
                <a:solidFill>
                  <a:srgbClr val="FF3300"/>
                </a:solidFill>
                <a:latin typeface="Arial" charset="0"/>
              </a:rPr>
              <a:t> Drop </a:t>
            </a:r>
            <a:r>
              <a:rPr lang="en-US" dirty="0" smtClean="0">
                <a:solidFill>
                  <a:srgbClr val="FF3300"/>
                </a:solidFill>
                <a:latin typeface="Arial" charset="0"/>
              </a:rPr>
              <a:t>Cap </a:t>
            </a:r>
            <a:br>
              <a:rPr lang="en-US" dirty="0" smtClean="0">
                <a:solidFill>
                  <a:srgbClr val="FF3300"/>
                </a:solidFill>
                <a:latin typeface="Arial" charset="0"/>
              </a:rPr>
            </a:br>
            <a:r>
              <a:rPr lang="en-US" dirty="0" smtClean="0">
                <a:solidFill>
                  <a:srgbClr val="FF3300"/>
                </a:solidFill>
                <a:latin typeface="Arial" charset="0"/>
              </a:rPr>
              <a:t>p:first-leter{ }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8C711A-196B-47CF-B4B6-170115686609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3" y="1997392"/>
            <a:ext cx="81629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1" y="4495800"/>
            <a:ext cx="6934200" cy="158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3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CSS form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87641" cy="4326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rgbClr val="FF0000"/>
                </a:solidFill>
              </a:rPr>
              <a:t>Selector:</a:t>
            </a:r>
          </a:p>
          <a:p>
            <a:pPr marL="800100" indent="-400050"/>
            <a:r>
              <a:rPr lang="en-US" smtClean="0"/>
              <a:t>Input {  }: Áp dụng cho tất cả các phần tử trên form</a:t>
            </a:r>
          </a:p>
          <a:p>
            <a:pPr marL="800100" indent="-400050"/>
            <a:r>
              <a:rPr lang="en-US" smtClean="0"/>
              <a:t>Input [type=text]: chỉ textbox </a:t>
            </a:r>
          </a:p>
          <a:p>
            <a:pPr marL="800100" indent="-400050"/>
            <a:r>
              <a:rPr lang="en-US" smtClean="0"/>
              <a:t>Input [type=text]: focus { }</a:t>
            </a:r>
          </a:p>
          <a:p>
            <a:pPr marL="800100" indent="-400050"/>
            <a:r>
              <a:rPr lang="en-US" smtClean="0"/>
              <a:t>Input[type=number] {}: chỉ text number </a:t>
            </a:r>
          </a:p>
          <a:p>
            <a:pPr marL="800100" indent="-400050"/>
            <a:r>
              <a:rPr lang="en-US"/>
              <a:t>Select{  }: listbox nhận CSS</a:t>
            </a:r>
          </a:p>
          <a:p>
            <a:pPr marL="400050" indent="-400050">
              <a:buNone/>
            </a:pPr>
            <a:r>
              <a:rPr lang="en-US" smtClean="0">
                <a:solidFill>
                  <a:srgbClr val="FF0000"/>
                </a:solidFill>
              </a:rPr>
              <a:t>Các thuộc tính:</a:t>
            </a:r>
          </a:p>
          <a:p>
            <a:pPr marL="400050" indent="0">
              <a:buNone/>
            </a:pPr>
            <a:r>
              <a:rPr lang="en-US"/>
              <a:t>Nhận tất cả các thuộc tính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711DFC-08FB-4DBB-B451-D194B99940C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4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Padding: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Border: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9163A8-3DA7-43A3-9BD4-2915ED0501DA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489606"/>
            <a:ext cx="3443526" cy="1730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85" y="1903958"/>
            <a:ext cx="3648075" cy="2257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48" y="4929462"/>
            <a:ext cx="3465627" cy="1127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005" y="4392790"/>
            <a:ext cx="30003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" y="2133599"/>
            <a:ext cx="7886700" cy="3009107"/>
          </a:xfrm>
        </p:spPr>
        <p:txBody>
          <a:bodyPr/>
          <a:lstStyle/>
          <a:p>
            <a:r>
              <a:rPr lang="en-US" smtClean="0"/>
              <a:t>Background :</a:t>
            </a:r>
            <a:endParaRPr lang="en-US"/>
          </a:p>
          <a:p>
            <a:r>
              <a:rPr lang="en-US"/>
              <a:t>Color:</a:t>
            </a:r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2443E3-FDFA-47DB-B8EC-72A9846AA319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430042"/>
            <a:ext cx="3566160" cy="2908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638152"/>
            <a:ext cx="3752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CSS3</a:t>
            </a:r>
            <a:endParaRPr 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10E7C7-AB35-46F5-B777-1F4F8D63ABC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4E9B81-CBC5-44F3-93C8-D519E10DD445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7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82675"/>
          </a:xfrm>
        </p:spPr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22" y="1905000"/>
            <a:ext cx="7173277" cy="2819400"/>
          </a:xfrm>
        </p:spPr>
        <p:txBody>
          <a:bodyPr numCol="2">
            <a:normAutofit/>
          </a:bodyPr>
          <a:lstStyle/>
          <a:p>
            <a:r>
              <a:rPr lang="en-US" sz="2600" dirty="0" smtClean="0"/>
              <a:t>Animation</a:t>
            </a:r>
          </a:p>
          <a:p>
            <a:r>
              <a:rPr lang="en-US" sz="2600" dirty="0" smtClean="0"/>
              <a:t>Background</a:t>
            </a:r>
          </a:p>
          <a:p>
            <a:r>
              <a:rPr lang="en-US" sz="2600" dirty="0" smtClean="0"/>
              <a:t>Border</a:t>
            </a:r>
          </a:p>
          <a:p>
            <a:r>
              <a:rPr lang="en-US" sz="2600" dirty="0" smtClean="0"/>
              <a:t>Gradient - Opacity</a:t>
            </a:r>
          </a:p>
          <a:p>
            <a:r>
              <a:rPr lang="en-US" sz="2600" dirty="0" smtClean="0"/>
              <a:t>Transform</a:t>
            </a:r>
            <a:endParaRPr lang="en-US" sz="2600" dirty="0"/>
          </a:p>
          <a:p>
            <a:r>
              <a:rPr lang="en-US" sz="2600" dirty="0" smtClean="0"/>
              <a:t>Transition</a:t>
            </a:r>
          </a:p>
          <a:p>
            <a:r>
              <a:rPr lang="en-US" sz="2600" dirty="0" smtClean="0"/>
              <a:t>Shadow</a:t>
            </a:r>
          </a:p>
          <a:p>
            <a:r>
              <a:rPr lang="en-US" sz="2600" dirty="0" smtClean="0"/>
              <a:t>Multicolumn </a:t>
            </a:r>
          </a:p>
          <a:p>
            <a:r>
              <a:rPr lang="en-US" sz="2600" dirty="0" smtClean="0"/>
              <a:t>Filter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26142F-3532-46AB-9EE4-F98A8DD8428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4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510"/>
            <a:ext cx="8305800" cy="4833689"/>
          </a:xfrm>
        </p:spPr>
        <p:txBody>
          <a:bodyPr>
            <a:noAutofit/>
          </a:bodyPr>
          <a:lstStyle/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thẻ</a:t>
            </a:r>
            <a:r>
              <a:rPr lang="en-US" dirty="0" smtClean="0"/>
              <a:t> HTML: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id:</a:t>
            </a:r>
            <a:br>
              <a:rPr lang="en-US" dirty="0" smtClean="0"/>
            </a:br>
            <a:endParaRPr lang="en-US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class (only for HTML): 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buFont typeface="Wingdings" panose="05000000000000000000" pitchFamily="2" charset="2"/>
              <a:buChar char="q"/>
              <a:defRPr/>
            </a:pPr>
            <a:r>
              <a:rPr lang="en-US" dirty="0" smtClean="0"/>
              <a:t>Selectors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3FE764-526F-4D33-A1D8-58C8E2D4E6A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64250" y="2196987"/>
            <a:ext cx="72776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h1 {font-face: Verdana}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251" y="3197683"/>
            <a:ext cx="720544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#element_id {color:#FF0000}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28126" y="4198380"/>
            <a:ext cx="72776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.class_name {border: 1px solid red}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28126" y="5361501"/>
            <a:ext cx="823277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3401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Animation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34225"/>
            <a:ext cx="8092440" cy="4314181"/>
          </a:xfrm>
        </p:spPr>
        <p:txBody>
          <a:bodyPr>
            <a:normAutofit/>
          </a:bodyPr>
          <a:lstStyle/>
          <a:p>
            <a:r>
              <a:rPr lang="en-US" sz="2600" smtClean="0"/>
              <a:t>Animation cho phép tạo chuyển </a:t>
            </a:r>
            <a:r>
              <a:rPr lang="en-US" sz="2600"/>
              <a:t>động của một </a:t>
            </a:r>
            <a:r>
              <a:rPr lang="en-US" sz="2600" smtClean="0"/>
              <a:t>phần tử trên trang HTML.</a:t>
            </a:r>
          </a:p>
          <a:p>
            <a:pPr marL="0" indent="0">
              <a:buNone/>
            </a:pPr>
            <a:r>
              <a:rPr lang="en-US" sz="2600" smtClean="0">
                <a:hlinkClick r:id="rId3" action="ppaction://hlinkfile"/>
              </a:rPr>
              <a:t>Ví </a:t>
            </a:r>
            <a:r>
              <a:rPr lang="en-US" sz="2600">
                <a:hlinkClick r:id="rId3" action="ppaction://hlinkfile"/>
              </a:rPr>
              <a:t>dụ </a:t>
            </a:r>
            <a:endParaRPr lang="en-US" sz="2600">
              <a:hlinkClick r:id="rId4" action="ppaction://hlinkfile"/>
            </a:endParaRPr>
          </a:p>
          <a:p>
            <a:r>
              <a:rPr lang="en-US" sz="2600" smtClean="0"/>
              <a:t>Các trình duyệt hỗ trợ: </a:t>
            </a:r>
          </a:p>
          <a:p>
            <a:endParaRPr lang="en-US" sz="260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41E5A8-091F-46BB-A28E-698EBF32FDD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54" y="4112564"/>
            <a:ext cx="7167246" cy="2135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12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292" y="1737361"/>
            <a:ext cx="8032997" cy="4358646"/>
          </a:xfrm>
        </p:spPr>
        <p:txBody>
          <a:bodyPr>
            <a:normAutofit/>
          </a:bodyPr>
          <a:lstStyle/>
          <a:p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Bước 1: Xác định vùng (khung – keyframes) cho animation sẽ chuyển động</a:t>
            </a:r>
          </a:p>
          <a:p>
            <a:pPr marL="0" indent="0">
              <a:buNone/>
            </a:pPr>
            <a:r>
              <a:rPr lang="en-US" sz="2600" b="1" u="sng" smtClean="0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1"/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Chuẩn: </a:t>
            </a:r>
          </a:p>
          <a:p>
            <a:pPr lvl="1"/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Theo trình duyệt: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8B4FD4-9252-4FC1-AD51-179E0810727A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52" y="3351893"/>
            <a:ext cx="3086100" cy="11525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815" y="4868197"/>
            <a:ext cx="4181475" cy="14097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66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787641" cy="4707466"/>
          </a:xfrm>
        </p:spPr>
        <p:txBody>
          <a:bodyPr>
            <a:normAutofit/>
          </a:bodyPr>
          <a:lstStyle/>
          <a:p>
            <a:r>
              <a:rPr lang="en-US"/>
              <a:t>Bước 2: Thực hiện tạo </a:t>
            </a:r>
            <a:r>
              <a:rPr lang="en-US" smtClean="0"/>
              <a:t>animation</a:t>
            </a:r>
          </a:p>
          <a:p>
            <a:endParaRPr lang="en-US"/>
          </a:p>
          <a:p>
            <a:endParaRPr lang="en-US" smtClean="0"/>
          </a:p>
          <a:p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623185-EABC-4824-83EA-BF74F2C7F96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56" y="2895600"/>
            <a:ext cx="5927088" cy="20265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18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04999"/>
            <a:ext cx="7406640" cy="4271963"/>
          </a:xfrm>
        </p:spPr>
        <p:txBody>
          <a:bodyPr>
            <a:normAutofit/>
          </a:bodyPr>
          <a:lstStyle/>
          <a:p>
            <a:r>
              <a:rPr lang="en-US" sz="2800" smtClean="0"/>
              <a:t>animation-name: </a:t>
            </a:r>
          </a:p>
          <a:p>
            <a:r>
              <a:rPr lang="en-US" sz="2800" smtClean="0"/>
              <a:t>animation-duration:</a:t>
            </a:r>
          </a:p>
          <a:p>
            <a:r>
              <a:rPr lang="en-US" sz="2800" smtClean="0"/>
              <a:t>animation-delay:</a:t>
            </a:r>
          </a:p>
          <a:p>
            <a:r>
              <a:rPr lang="en-US" sz="2800" smtClean="0"/>
              <a:t>animation-iteration-count: [số,infinite: chạy mãi mãi]</a:t>
            </a:r>
          </a:p>
          <a:p>
            <a:r>
              <a:rPr lang="en-US" sz="2800" smtClean="0"/>
              <a:t>animation-direction: [revese: chạy ngược, alternate: chạy cùng]</a:t>
            </a:r>
          </a:p>
          <a:p>
            <a:endParaRPr 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C47578-FD98-4686-975D-3A7D5CBEED5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05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737362"/>
            <a:ext cx="7940040" cy="4602578"/>
          </a:xfrm>
        </p:spPr>
        <p:txBody>
          <a:bodyPr>
            <a:normAutofit/>
          </a:bodyPr>
          <a:lstStyle/>
          <a:p>
            <a:r>
              <a:rPr lang="en-US" sz="2600" smtClean="0"/>
              <a:t>animation-timing-function: chỉ định hiệu ứng chạy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 smtClean="0"/>
              <a:t>	 ease –bắt </a:t>
            </a:r>
            <a:r>
              <a:rPr lang="en-US" sz="2600"/>
              <a:t>đầu chậm sau </a:t>
            </a:r>
            <a:r>
              <a:rPr lang="en-US" sz="2600" smtClean="0"/>
              <a:t>đó nhanh </a:t>
            </a:r>
            <a:r>
              <a:rPr lang="en-US" sz="2600"/>
              <a:t>và chậm lại (Mặc định</a:t>
            </a:r>
            <a:r>
              <a:rPr lang="en-US" sz="2600" smtClean="0"/>
              <a:t>)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 smtClean="0"/>
              <a:t>	linear – chạy đều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/>
              <a:t>	</a:t>
            </a:r>
            <a:r>
              <a:rPr lang="en-US" sz="2600" smtClean="0"/>
              <a:t>ease – in : chuyển động chậm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/>
              <a:t>	</a:t>
            </a:r>
            <a:r>
              <a:rPr lang="en-US" sz="2600" smtClean="0"/>
              <a:t>ease – out : chuyển động kết thúc chậm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/>
              <a:t>	</a:t>
            </a:r>
            <a:r>
              <a:rPr lang="en-US" sz="2600" smtClean="0"/>
              <a:t>ease – in – out;</a:t>
            </a:r>
          </a:p>
          <a:p>
            <a:pPr marL="800100" indent="-228600">
              <a:buFont typeface="Wingdings" panose="05000000000000000000" pitchFamily="2" charset="2"/>
              <a:buChar char="ü"/>
            </a:pPr>
            <a:r>
              <a:rPr lang="en-US" sz="2600"/>
              <a:t>	</a:t>
            </a:r>
            <a:r>
              <a:rPr lang="en-US" sz="2600" smtClean="0"/>
              <a:t>cubic – Bezier (n,n,n,n): xác định vị trí chuyển động</a:t>
            </a:r>
          </a:p>
          <a:p>
            <a:pPr marL="0" indent="0">
              <a:buNone/>
            </a:pP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0483CF-DC34-4659-B9C5-B64D51C980C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4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37361"/>
            <a:ext cx="7543801" cy="4131733"/>
          </a:xfrm>
        </p:spPr>
        <p:txBody>
          <a:bodyPr/>
          <a:lstStyle/>
          <a:p>
            <a:r>
              <a:rPr lang="en-US" smtClean="0"/>
              <a:t>Ví dụ: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970959-EBA7-4DF2-B59D-5DFDE8F7734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62200"/>
            <a:ext cx="7376160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F21EE7-3464-4899-BBE3-7066D607449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53" y="2438400"/>
            <a:ext cx="71628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smtClean="0"/>
              <a:t>CSS3 Chèn nhiều background</a:t>
            </a: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CBC43A-63B6-451E-A862-7D9B7E0BD7AD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73" y="2971800"/>
            <a:ext cx="739856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3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CSS3 Background Size: [giá trị]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5381AA-B831-4106-B83D-69B21A71F45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722343"/>
            <a:ext cx="4333875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492564"/>
            <a:ext cx="7880229" cy="19551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34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CF707C-D61F-45AD-8BCF-24114A5789B9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904081"/>
            <a:ext cx="6370038" cy="19669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6800" y="4191000"/>
            <a:ext cx="4295775" cy="1628775"/>
            <a:chOff x="1066800" y="4191000"/>
            <a:chExt cx="4295775" cy="16287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4191000"/>
              <a:ext cx="4295775" cy="162877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419600" y="5334000"/>
              <a:ext cx="533400" cy="228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8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710" y="1828800"/>
            <a:ext cx="7082890" cy="44958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400"/>
              <a:t>Áp dụng cho các thẻ a bên trong thẻ p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2400"/>
              <a:t/>
            </a:r>
            <a:br>
              <a:rPr lang="en-US" sz="2400"/>
            </a:br>
            <a:endParaRPr lang="en-US" sz="240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400" smtClean="0"/>
              <a:t>* : dạng selector con bên trong p</a:t>
            </a:r>
          </a:p>
          <a:p>
            <a:pPr>
              <a:lnSpc>
                <a:spcPct val="85000"/>
              </a:lnSpc>
              <a:spcBef>
                <a:spcPts val="3000"/>
              </a:spcBef>
              <a:buNone/>
              <a:defRPr/>
            </a:pPr>
            <a:endParaRPr lang="en-US" sz="2400" smtClean="0"/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2400" smtClean="0">
                <a:latin typeface="Consolas" pitchFamily="49" charset="0"/>
                <a:cs typeface="Consolas" pitchFamily="49" charset="0"/>
              </a:rPr>
              <a:t>+: tất cả thẻ img có cùng class name</a:t>
            </a:r>
            <a:endParaRPr lang="en-US" sz="2400" smtClean="0"/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240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2400"/>
              <a:t>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26CD18-DEF7-4CAC-A321-3FCF2F83BBA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00681" y="2390017"/>
            <a:ext cx="753891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12971" y="3693708"/>
            <a:ext cx="743516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12971" y="4945942"/>
            <a:ext cx="760588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7181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E71366-2A3C-4E49-B53C-FEF9EAE93F39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" y="4163343"/>
            <a:ext cx="8391525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2" y="533400"/>
            <a:ext cx="8791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4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84" y="1828799"/>
            <a:ext cx="7517716" cy="4630987"/>
          </a:xfrm>
        </p:spPr>
        <p:txBody>
          <a:bodyPr>
            <a:normAutofit/>
          </a:bodyPr>
          <a:lstStyle/>
          <a:p>
            <a:r>
              <a:rPr lang="en-US" sz="2600"/>
              <a:t>Background </a:t>
            </a:r>
            <a:r>
              <a:rPr lang="en-US" sz="2600" smtClean="0"/>
              <a:t>Size: [contain, cover]</a:t>
            </a:r>
          </a:p>
          <a:p>
            <a:r>
              <a:rPr lang="en-US" sz="2600"/>
              <a:t>background-origin chỉ ra vị trí đặt ảnh nền:</a:t>
            </a:r>
          </a:p>
          <a:p>
            <a:pPr lvl="1"/>
            <a:r>
              <a:rPr lang="en-US" sz="2600"/>
              <a:t>border-box -ảnh nền hiển thị bắt đầu từ góc trên bên trái của border (tính cả border)</a:t>
            </a:r>
          </a:p>
          <a:p>
            <a:pPr lvl="1"/>
            <a:r>
              <a:rPr lang="en-US" sz="2600"/>
              <a:t>padding-box – (Mặc định) Ảnh nền hiện thị bắt đầu từ góc trên bên trái của padding(Tính cả padding)</a:t>
            </a:r>
          </a:p>
          <a:p>
            <a:pPr lvl="1"/>
            <a:r>
              <a:rPr lang="en-US" sz="2600"/>
              <a:t>content-box – Ảnh nền sẽ bắt đầu hiển thị ở phần nội dung của phần </a:t>
            </a:r>
            <a:r>
              <a:rPr lang="en-US" sz="2600" smtClean="0"/>
              <a:t>tử</a:t>
            </a:r>
            <a:endParaRPr lang="en-US" sz="2600"/>
          </a:p>
          <a:p>
            <a:pPr marL="0" indent="0">
              <a:buNone/>
            </a:pP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A21CB8-2E59-4E0A-9E15-10F7872FA58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59870" y="1720155"/>
            <a:ext cx="7055380" cy="1070177"/>
          </a:xfrm>
        </p:spPr>
        <p:txBody>
          <a:bodyPr/>
          <a:lstStyle/>
          <a:p>
            <a:r>
              <a:rPr lang="en-US" sz="3200" smtClean="0">
                <a:solidFill>
                  <a:srgbClr val="3333CC"/>
                </a:solidFill>
              </a:rPr>
              <a:t>Background-orgin: padding-box</a:t>
            </a:r>
            <a:endParaRPr lang="en-US" sz="3200">
              <a:solidFill>
                <a:srgbClr val="3333CC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672106-661B-4DEE-A401-77832650A46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2960" y="251889"/>
            <a:ext cx="710183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Background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895600"/>
            <a:ext cx="7162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128" y="1465798"/>
            <a:ext cx="7055380" cy="1070177"/>
          </a:xfrm>
        </p:spPr>
        <p:txBody>
          <a:bodyPr/>
          <a:lstStyle/>
          <a:p>
            <a:r>
              <a:rPr lang="en-US" sz="3200" smtClean="0">
                <a:solidFill>
                  <a:srgbClr val="3333CC"/>
                </a:solidFill>
              </a:rPr>
              <a:t>Background-orgin: border-box</a:t>
            </a:r>
            <a:endParaRPr lang="en-US" sz="3200">
              <a:solidFill>
                <a:srgbClr val="3333CC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0873D1-DAFF-4DA1-9760-95C77F3646C5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05149-BCF3-4C85-94E8-11CE62601D2F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2960" y="251889"/>
            <a:ext cx="710183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Background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743200"/>
            <a:ext cx="71532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4335" y="1403760"/>
            <a:ext cx="7055380" cy="1070177"/>
          </a:xfrm>
        </p:spPr>
        <p:txBody>
          <a:bodyPr/>
          <a:lstStyle/>
          <a:p>
            <a:r>
              <a:rPr lang="en-US" sz="3200" smtClean="0">
                <a:solidFill>
                  <a:srgbClr val="3333CC"/>
                </a:solidFill>
              </a:rPr>
              <a:t>Background-orgin: content-box</a:t>
            </a:r>
            <a:endParaRPr lang="en-US" sz="3200">
              <a:solidFill>
                <a:srgbClr val="3333CC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A28603-0E67-4D43-ABF8-0C58883A97E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05149-BCF3-4C85-94E8-11CE62601D2F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2960" y="251889"/>
            <a:ext cx="710183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Background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71" y="2848421"/>
            <a:ext cx="71532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76" y="290586"/>
            <a:ext cx="7543800" cy="1450757"/>
          </a:xfrm>
        </p:spPr>
        <p:txBody>
          <a:bodyPr/>
          <a:lstStyle/>
          <a:p>
            <a:r>
              <a:rPr lang="en-US" smtClean="0"/>
              <a:t>Border - radius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335" y="2002824"/>
            <a:ext cx="6711654" cy="4195481"/>
          </a:xfrm>
        </p:spPr>
        <p:txBody>
          <a:bodyPr>
            <a:normAutofit/>
          </a:bodyPr>
          <a:lstStyle/>
          <a:p>
            <a:r>
              <a:rPr lang="en-US" sz="2800" smtClean="0"/>
              <a:t>Border – radius: bo góc cho đường viền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388EF8-FAC4-49D0-B2BF-A42F5A0A9596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905176"/>
            <a:ext cx="31813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FB94F5-777A-44B0-8389-3FC33A2E8E2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5" y="2615616"/>
            <a:ext cx="4043323" cy="2488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30703"/>
            <a:ext cx="2667000" cy="21526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99976" y="290586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-50" baseline="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mtClean="0"/>
              <a:t>Border - radius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6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Border - </a:t>
            </a:r>
            <a:r>
              <a:rPr lang="en-US" smtClean="0"/>
              <a:t>radius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9BF7B9-4E09-4863-A5DB-12DECD89BA8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66" y="2506647"/>
            <a:ext cx="4785534" cy="2251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624137"/>
            <a:ext cx="2895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8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Border - </a:t>
            </a:r>
            <a:r>
              <a:rPr lang="en-US" smtClean="0"/>
              <a:t>radius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039F64-A8D4-4CAB-A0B2-E66909E98BFF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05149-BCF3-4C85-94E8-11CE62601D2F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193573"/>
            <a:ext cx="5215106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77" y="3497510"/>
            <a:ext cx="26860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Gradient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806" y="1746070"/>
            <a:ext cx="7180393" cy="4578530"/>
          </a:xfrm>
        </p:spPr>
        <p:txBody>
          <a:bodyPr>
            <a:normAutofit/>
          </a:bodyPr>
          <a:lstStyle/>
          <a:p>
            <a:r>
              <a:rPr lang="en-US" sz="2600">
                <a:cs typeface="Times New Roman" panose="02020603050405020304" pitchFamily="18" charset="0"/>
              </a:rPr>
              <a:t>Cho phép hiển thị quá trình chuyển đổi màu sắc giữa hai hoặc nhiều màu khác nhau</a:t>
            </a:r>
            <a:r>
              <a:rPr lang="en-US" sz="2600" smtClean="0">
                <a:cs typeface="Times New Roman" panose="02020603050405020304" pitchFamily="18" charset="0"/>
              </a:rPr>
              <a:t>.</a:t>
            </a:r>
          </a:p>
          <a:p>
            <a:r>
              <a:rPr lang="en-US" sz="2600" smtClean="0">
                <a:cs typeface="Times New Roman" panose="02020603050405020304" pitchFamily="18" charset="0"/>
              </a:rPr>
              <a:t>Có 2 loại Gradient:</a:t>
            </a:r>
          </a:p>
          <a:p>
            <a:pPr lvl="1"/>
            <a:r>
              <a:rPr lang="vi-VN" sz="2600" smtClean="0">
                <a:cs typeface="Times New Roman" panose="02020603050405020304" pitchFamily="18" charset="0"/>
              </a:rPr>
              <a:t>Linear Gradients</a:t>
            </a:r>
            <a:r>
              <a:rPr lang="en-US" sz="2600" smtClean="0">
                <a:cs typeface="Times New Roman" panose="02020603050405020304" pitchFamily="18" charset="0"/>
              </a:rPr>
              <a:t>: </a:t>
            </a:r>
            <a:r>
              <a:rPr lang="vi-VN" sz="2600" smtClean="0">
                <a:cs typeface="Times New Roman" panose="02020603050405020304" pitchFamily="18" charset="0"/>
              </a:rPr>
              <a:t>chuyển đổi màu theo đường tuyến tính</a:t>
            </a:r>
            <a:endParaRPr lang="en-US" sz="2600" smtClean="0">
              <a:cs typeface="Times New Roman" panose="02020603050405020304" pitchFamily="18" charset="0"/>
            </a:endParaRPr>
          </a:p>
          <a:p>
            <a:pPr lvl="1"/>
            <a:endParaRPr lang="en-US" sz="2600" smtClean="0">
              <a:cs typeface="Times New Roman" panose="02020603050405020304" pitchFamily="18" charset="0"/>
            </a:endParaRPr>
          </a:p>
          <a:p>
            <a:pPr lvl="1"/>
            <a:r>
              <a:rPr lang="en-US" sz="2600" smtClean="0">
                <a:cs typeface="Times New Roman" panose="02020603050405020304" pitchFamily="18" charset="0"/>
              </a:rPr>
              <a:t>Radial Gradients: chuyển </a:t>
            </a:r>
            <a:r>
              <a:rPr lang="en-US" sz="2600">
                <a:cs typeface="Times New Roman" panose="02020603050405020304" pitchFamily="18" charset="0"/>
              </a:rPr>
              <a:t>đổi màu theo hình tròn tập trung vào giữa</a:t>
            </a:r>
            <a:r>
              <a:rPr lang="en-US" sz="2600" smtClean="0">
                <a:cs typeface="Times New Roman" panose="02020603050405020304" pitchFamily="18" charset="0"/>
              </a:rPr>
              <a:t>)</a:t>
            </a:r>
            <a:endParaRPr lang="en-US" sz="2600"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37B213-255F-4FF1-A852-A4B78380C3C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31" y="4038600"/>
            <a:ext cx="1219200" cy="895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5486401"/>
            <a:ext cx="122573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85" y="1742662"/>
            <a:ext cx="5939890" cy="4572007"/>
          </a:xfrm>
        </p:spPr>
        <p:txBody>
          <a:bodyPr>
            <a:normAutofit/>
          </a:bodyPr>
          <a:lstStyle/>
          <a:p>
            <a:pPr marL="342906" lvl="1" indent="-342906"/>
            <a:r>
              <a:rPr lang="en-US" sz="2800"/>
              <a:t>Ví dụ:</a:t>
            </a:r>
          </a:p>
          <a:p>
            <a:endParaRPr lang="en-US" sz="3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339E44-F7EC-4185-AD6A-3B359A7CBAAD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14613"/>
            <a:ext cx="7010400" cy="442810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76400" y="2362200"/>
            <a:ext cx="3276600" cy="1523716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80" y="2466691"/>
            <a:ext cx="3400356" cy="13147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/>
          <p:cNvCxnSpPr>
            <a:stCxn id="8" idx="3"/>
            <a:endCxn id="9" idx="1"/>
          </p:cNvCxnSpPr>
          <p:nvPr/>
        </p:nvCxnSpPr>
        <p:spPr>
          <a:xfrm>
            <a:off x="4953000" y="3124058"/>
            <a:ext cx="57228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6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1"/>
            <a:ext cx="7829550" cy="4267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marL="0" indent="0">
              <a:buNone/>
            </a:pP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Background-image: linear-gradient (color1, color2)</a:t>
            </a:r>
          </a:p>
          <a:p>
            <a:pPr marL="0" indent="0">
              <a:buNone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sz="2600" smtClean="0">
                <a:latin typeface="Arial" panose="020B0604020202020204" pitchFamily="34" charset="0"/>
                <a:cs typeface="Arial" panose="020B0604020202020204" pitchFamily="34" charset="0"/>
              </a:rPr>
              <a:t>inear gradient</a:t>
            </a:r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26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>
                <a:latin typeface="Arial" panose="020B0604020202020204" pitchFamily="34" charset="0"/>
                <a:cs typeface="Arial" panose="020B0604020202020204" pitchFamily="34" charset="0"/>
              </a:rPr>
              <a:t>xác định ít nhất hai điểm màu(</a:t>
            </a:r>
            <a:r>
              <a:rPr lang="vi-VN" sz="2600" i="1">
                <a:latin typeface="Arial" panose="020B0604020202020204" pitchFamily="34" charset="0"/>
                <a:cs typeface="Arial" panose="020B0604020202020204" pitchFamily="34" charset="0"/>
              </a:rPr>
              <a:t>color-stop</a:t>
            </a:r>
            <a:r>
              <a:rPr lang="vi-VN" sz="260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Trong đó: direction{left, right, left top, bottom right}</a:t>
            </a:r>
          </a:p>
          <a:p>
            <a:r>
              <a:rPr lang="en-US" sz="2600" smtClean="0">
                <a:latin typeface="Arial" panose="020B0604020202020204" pitchFamily="34" charset="0"/>
                <a:cs typeface="Arial" panose="020B0604020202020204" pitchFamily="34" charset="0"/>
              </a:rPr>
              <a:t>Color_stop: có thể chứa nhiều màu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C9B04D-ED2D-4FC7-A9E3-E9B146635B8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7836B8-30BC-49B6-A6A1-C5D7B59A3DD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5" y="1851770"/>
            <a:ext cx="7860611" cy="42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3397267" cy="2783958"/>
          </a:xfrm>
        </p:spPr>
        <p:txBody>
          <a:bodyPr>
            <a:noAutofit/>
          </a:bodyPr>
          <a:lstStyle/>
          <a:p>
            <a:r>
              <a:rPr lang="en-US" sz="2800"/>
              <a:t>Thuộc tính opacity hiển thị cấp độ trong suốt cho thành phần.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4BBD75-0AD7-4F8B-8BB5-FF7D5E7EE953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003" y="2133600"/>
            <a:ext cx="3181350" cy="35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Transform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731424"/>
            <a:ext cx="6781800" cy="407522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600"/>
              <a:t>Thuộc tính transform xác định một chuyển đổi 2 chiều, 3 chiều, có thể là xoay, tỷ lệ, di chuyển, nghiêng, </a:t>
            </a:r>
            <a:r>
              <a:rPr lang="en-US" sz="2600" smtClean="0"/>
              <a:t>… cho một đối tượng trên trang HTML.</a:t>
            </a:r>
          </a:p>
          <a:p>
            <a:pPr>
              <a:lnSpc>
                <a:spcPct val="120000"/>
              </a:lnSpc>
            </a:pP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DCBF68-821B-4B50-8BF2-F8D2BBD91F8A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50862"/>
            <a:ext cx="6099942" cy="307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Transition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Thuộc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transition</a:t>
            </a:r>
            <a:r>
              <a:rPr lang="en-US" sz="2800" dirty="0"/>
              <a:t> </a:t>
            </a:r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quá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b="1" i="1" dirty="0" smtClean="0">
                <a:solidFill>
                  <a:srgbClr val="FF0000"/>
                </a:solidFill>
              </a:rPr>
              <a:t>transform</a:t>
            </a:r>
            <a:r>
              <a:rPr lang="en-US" sz="2800" dirty="0" smtClean="0"/>
              <a:t> </a:t>
            </a:r>
            <a:r>
              <a:rPr lang="en-US" sz="2800" dirty="0" err="1" smtClean="0"/>
              <a:t>khi</a:t>
            </a:r>
            <a:r>
              <a:rPr lang="en-US" sz="2800" dirty="0" smtClean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b="1" dirty="0" err="1"/>
              <a:t>một</a:t>
            </a:r>
            <a:r>
              <a:rPr lang="en-US" sz="2800" b="1" dirty="0"/>
              <a:t> </a:t>
            </a:r>
            <a:r>
              <a:rPr lang="en-US" sz="2800" b="1" dirty="0" err="1"/>
              <a:t>hành</a:t>
            </a:r>
            <a:r>
              <a:rPr lang="en-US" sz="2800" b="1" dirty="0"/>
              <a:t> </a:t>
            </a:r>
            <a:r>
              <a:rPr lang="en-US" sz="2800" b="1" dirty="0" err="1"/>
              <a:t>động</a:t>
            </a:r>
            <a:r>
              <a:rPr lang="en-US" sz="2800" dirty="0" smtClean="0"/>
              <a:t>.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Cú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pháp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0" y="3602144"/>
            <a:ext cx="7138220" cy="26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Shadow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Text-shadow: [size size ]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endParaRPr lang="en-US" smtClean="0"/>
          </a:p>
          <a:p>
            <a:endParaRPr lang="en-US"/>
          </a:p>
          <a:p>
            <a:r>
              <a:rPr lang="en-US" smtClean="0"/>
              <a:t>Box-shadow: [size size size color]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62" y="2538549"/>
            <a:ext cx="4438650" cy="1095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6" y="3609975"/>
            <a:ext cx="6038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90" y="46037"/>
            <a:ext cx="7886700" cy="1325563"/>
          </a:xfrm>
        </p:spPr>
        <p:txBody>
          <a:bodyPr/>
          <a:lstStyle/>
          <a:p>
            <a:r>
              <a:rPr lang="en-US" smtClean="0"/>
              <a:t>Ví dụ: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89EAE6-3CB8-438A-B889-A7EC89E3BD50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90" y="2675840"/>
            <a:ext cx="7038975" cy="361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90" y="1371600"/>
            <a:ext cx="8001000" cy="11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Multicolumn: Chia </a:t>
            </a:r>
            <a:r>
              <a:rPr lang="en-US" dirty="0" err="1" smtClean="0"/>
              <a:t>cột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Cú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 – count : [n]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số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cột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 – gap: [n] {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khoảng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cách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giữa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các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cột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 – rule : [size style color ] {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đường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kẻ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ngăn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cách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giữa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các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cột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5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Multicolumn: Chia </a:t>
            </a:r>
            <a:r>
              <a:rPr lang="en-US" dirty="0" err="1"/>
              <a:t>cột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505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Multicolumn: Chia </a:t>
            </a:r>
            <a:r>
              <a:rPr lang="en-US" dirty="0" err="1"/>
              <a:t>cột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29C2EB-68D6-4180-BF64-844B0A575E07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285999"/>
            <a:ext cx="7586403" cy="34631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94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1" y="2133600"/>
            <a:ext cx="6832234" cy="394167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5753" y="712373"/>
            <a:ext cx="8115300" cy="1007138"/>
          </a:xfrm>
        </p:spPr>
        <p:txBody>
          <a:bodyPr/>
          <a:lstStyle/>
          <a:p>
            <a:r>
              <a:rPr lang="en-US" smtClean="0"/>
              <a:t>Định nghĩa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2AD763-0F0D-47AD-9999-F6E79EC033B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774571"/>
            <a:ext cx="5638800" cy="86343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94361" y="2590800"/>
            <a:ext cx="3520439" cy="14671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Cú pháp: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D14759-DD46-4A1B-9B4A-93011802665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3" y="2858294"/>
            <a:ext cx="84181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02CC2F-9DFD-485E-8973-54233F2965E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37" y="685800"/>
            <a:ext cx="3590925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709612"/>
            <a:ext cx="33813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5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BCC2ED-EDB7-42D1-9095-B0F33A70EC72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2000"/>
            <a:ext cx="3114675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62000"/>
            <a:ext cx="3067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652A94-3B1D-451E-A91A-C781EC199DB1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533400"/>
            <a:ext cx="4333875" cy="481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42925"/>
            <a:ext cx="3086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8C9E7F-5BB1-4C99-A330-727375CA7E1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533400"/>
            <a:ext cx="3143250" cy="481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533400"/>
            <a:ext cx="3124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68FB73-92B7-4760-9FB1-615F5BEA4158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C9FB3A-0C65-48A1-87A7-D14CC4B3A249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5800"/>
            <a:ext cx="3076575" cy="478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700087"/>
            <a:ext cx="30861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AC5F59-28CE-4C93-A3CD-5C24C47564C4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71600"/>
            <a:ext cx="781523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smtClean="0"/>
              <a:t>Tạo cấu trúc Menu động đa cấp</a:t>
            </a:r>
          </a:p>
          <a:p>
            <a:pPr marL="0" indent="0">
              <a:buNone/>
            </a:pP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E2848-60ED-4B7C-A2B4-94F93CCB8D9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0800"/>
            <a:ext cx="59150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177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BCF7F0-BF27-4B01-A7FD-E37EFD60652C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7086600" cy="3356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47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Pass: </a:t>
            </a:r>
            <a:r>
              <a:rPr lang="en-US" dirty="0" err="1" smtClean="0"/>
              <a:t>htcnwebfit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smtClean="0"/>
              <a:t>Tạo các hiệu ứng cho liên kết như transition, transform, opacity</a:t>
            </a:r>
            <a:endParaRPr lang="en-US" sz="26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ECFBDE-E125-4579-9B1F-FBF992902B0E}" type="datetime1">
              <a:rPr lang="en-US" smtClean="0"/>
              <a:t>6/11/2020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Cascading Style Sheet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1C5BE-14CD-4A9F-B9E5-F65DE1F17451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128963"/>
            <a:ext cx="7734300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94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22972</TotalTime>
  <Words>2353</Words>
  <Application>Microsoft Office PowerPoint</Application>
  <PresentationFormat>On-screen Show (4:3)</PresentationFormat>
  <Paragraphs>726</Paragraphs>
  <Slides>99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Retrospect</vt:lpstr>
      <vt:lpstr>CASCADING STYLE SHEET - CSS</vt:lpstr>
      <vt:lpstr>Nội dung</vt:lpstr>
      <vt:lpstr>Định nghĩa </vt:lpstr>
      <vt:lpstr>Định nghĩa </vt:lpstr>
      <vt:lpstr>Định nghĩa </vt:lpstr>
      <vt:lpstr>Định nghĩa </vt:lpstr>
      <vt:lpstr>Định nghĩa </vt:lpstr>
      <vt:lpstr>Định nghĩa </vt:lpstr>
      <vt:lpstr>Định nghĩa </vt:lpstr>
      <vt:lpstr>Định nghĩa </vt:lpstr>
      <vt:lpstr>Định nghĩa </vt:lpstr>
      <vt:lpstr>Phân loại CSS </vt:lpstr>
      <vt:lpstr>PowerPoint Presentation</vt:lpstr>
      <vt:lpstr>Phân loại CSS</vt:lpstr>
      <vt:lpstr>Phân loại CSS</vt:lpstr>
      <vt:lpstr>Phân loại CSS</vt:lpstr>
      <vt:lpstr>Phân loại CSS</vt:lpstr>
      <vt:lpstr>Phân loại CSS</vt:lpstr>
      <vt:lpstr>Phân loại CSS</vt:lpstr>
      <vt:lpstr>Áp dụng .CSS cho nhiều trang HTML</vt:lpstr>
      <vt:lpstr>Áp dụng nhiều .CSS cho 1 trang HTML</vt:lpstr>
      <vt:lpstr>PowerPoint Presentation</vt:lpstr>
      <vt:lpstr>CSS background</vt:lpstr>
      <vt:lpstr>CSS background</vt:lpstr>
      <vt:lpstr>CSS background</vt:lpstr>
      <vt:lpstr>CSS background</vt:lpstr>
      <vt:lpstr>CSS Border:</vt:lpstr>
      <vt:lpstr>CSS Border:</vt:lpstr>
      <vt:lpstr>CSS Border:</vt:lpstr>
      <vt:lpstr>CSS Border</vt:lpstr>
      <vt:lpstr>CSS Link:</vt:lpstr>
      <vt:lpstr>CSS Link:</vt:lpstr>
      <vt:lpstr>CSS Link:</vt:lpstr>
      <vt:lpstr>CSS Link:</vt:lpstr>
      <vt:lpstr>CSS Fonts</vt:lpstr>
      <vt:lpstr>CSS Text</vt:lpstr>
      <vt:lpstr>CSS Text</vt:lpstr>
      <vt:lpstr>CSS Margin và Padding:</vt:lpstr>
      <vt:lpstr>PowerPoint Presentation</vt:lpstr>
      <vt:lpstr>CSS  position của đối tượng:</vt:lpstr>
      <vt:lpstr>CSS  position của đối tượng:</vt:lpstr>
      <vt:lpstr>PowerPoint Presentation</vt:lpstr>
      <vt:lpstr>CSS  position của đối tượng:</vt:lpstr>
      <vt:lpstr>CSS  position của đối tượng:</vt:lpstr>
      <vt:lpstr>CSS về floating 1  đối tượng</vt:lpstr>
      <vt:lpstr>CSS về floating 1  đối tượng</vt:lpstr>
      <vt:lpstr>CSS về floating</vt:lpstr>
      <vt:lpstr>CSS về Size (width, height)</vt:lpstr>
      <vt:lpstr>PowerPoint Presentation</vt:lpstr>
      <vt:lpstr>CSS bullets - Lists</vt:lpstr>
      <vt:lpstr>CSS bullets - Lists</vt:lpstr>
      <vt:lpstr>CSS Display</vt:lpstr>
      <vt:lpstr>CSS Menu Bar</vt:lpstr>
      <vt:lpstr>CSS về Drop Cap  p:first-leter{ }</vt:lpstr>
      <vt:lpstr>CSS form</vt:lpstr>
      <vt:lpstr>Các thuộc tính của Input</vt:lpstr>
      <vt:lpstr>Các thuộc tính của Input</vt:lpstr>
      <vt:lpstr>CSS3</vt:lpstr>
      <vt:lpstr>Nội dung</vt:lpstr>
      <vt:lpstr>Animation</vt:lpstr>
      <vt:lpstr>Animation</vt:lpstr>
      <vt:lpstr>Animation</vt:lpstr>
      <vt:lpstr>Animation</vt:lpstr>
      <vt:lpstr>Animation</vt:lpstr>
      <vt:lpstr>Animation</vt:lpstr>
      <vt:lpstr>Background</vt:lpstr>
      <vt:lpstr>Background</vt:lpstr>
      <vt:lpstr>Background</vt:lpstr>
      <vt:lpstr>Background</vt:lpstr>
      <vt:lpstr>PowerPoint Presentation</vt:lpstr>
      <vt:lpstr>Background</vt:lpstr>
      <vt:lpstr>Background-orgin: padding-box</vt:lpstr>
      <vt:lpstr>Background-orgin: border-box</vt:lpstr>
      <vt:lpstr>Background-orgin: content-box</vt:lpstr>
      <vt:lpstr>Border - radius</vt:lpstr>
      <vt:lpstr>PowerPoint Presentation</vt:lpstr>
      <vt:lpstr>Border - radius</vt:lpstr>
      <vt:lpstr>Border - radius</vt:lpstr>
      <vt:lpstr>Gradient</vt:lpstr>
      <vt:lpstr>Gradient</vt:lpstr>
      <vt:lpstr>Gradient</vt:lpstr>
      <vt:lpstr>Opacity</vt:lpstr>
      <vt:lpstr>Transform</vt:lpstr>
      <vt:lpstr>Transition</vt:lpstr>
      <vt:lpstr>Shadow</vt:lpstr>
      <vt:lpstr>Ví dụ:</vt:lpstr>
      <vt:lpstr>Multicolumn: Chia cột</vt:lpstr>
      <vt:lpstr>Multicolumn: Chia cột</vt:lpstr>
      <vt:lpstr>Multicolumn: Chia cột</vt:lpstr>
      <vt:lpstr>Filter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Pass: htcnwebfit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GIẢNG</dc:title>
  <dc:creator>client</dc:creator>
  <cp:lastModifiedBy>ThuHa DangThi</cp:lastModifiedBy>
  <cp:revision>569</cp:revision>
  <dcterms:created xsi:type="dcterms:W3CDTF">2007-02-15T02:30:37Z</dcterms:created>
  <dcterms:modified xsi:type="dcterms:W3CDTF">2020-06-11T01:42:48Z</dcterms:modified>
</cp:coreProperties>
</file>